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318" r:id="rId4"/>
    <p:sldId id="322" r:id="rId5"/>
    <p:sldId id="308" r:id="rId6"/>
    <p:sldId id="299" r:id="rId7"/>
    <p:sldId id="370" r:id="rId8"/>
    <p:sldId id="369" r:id="rId9"/>
    <p:sldId id="366" r:id="rId10"/>
    <p:sldId id="328" r:id="rId11"/>
    <p:sldId id="367" r:id="rId12"/>
    <p:sldId id="368" r:id="rId13"/>
    <p:sldId id="331" r:id="rId14"/>
    <p:sldId id="338" r:id="rId15"/>
    <p:sldId id="351" r:id="rId16"/>
    <p:sldId id="352" r:id="rId17"/>
    <p:sldId id="358" r:id="rId18"/>
    <p:sldId id="357" r:id="rId19"/>
    <p:sldId id="355" r:id="rId20"/>
    <p:sldId id="353" r:id="rId21"/>
    <p:sldId id="354" r:id="rId22"/>
    <p:sldId id="371" r:id="rId23"/>
    <p:sldId id="373" r:id="rId24"/>
    <p:sldId id="363" r:id="rId25"/>
    <p:sldId id="348" r:id="rId26"/>
    <p:sldId id="281" r:id="rId27"/>
  </p:sldIdLst>
  <p:sldSz cx="9144000" cy="6858000" type="screen4x3"/>
  <p:notesSz cx="6797675" cy="9874250"/>
  <p:defaultTextStyle>
    <a:defPPr>
      <a:defRPr lang="es-E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88E"/>
    <a:srgbClr val="422C16"/>
    <a:srgbClr val="1C1C1C"/>
    <a:srgbClr val="025198"/>
    <a:srgbClr val="26FF49"/>
    <a:srgbClr val="000099"/>
    <a:srgbClr val="F5A9EC"/>
    <a:srgbClr val="34B9FF"/>
    <a:srgbClr val="6182FF"/>
    <a:srgbClr val="5C80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2" autoAdjust="0"/>
    <p:restoredTop sz="83262" autoAdjust="0"/>
  </p:normalViewPr>
  <p:slideViewPr>
    <p:cSldViewPr>
      <p:cViewPr>
        <p:scale>
          <a:sx n="90" d="100"/>
          <a:sy n="90" d="100"/>
        </p:scale>
        <p:origin x="-109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Sayfa1!$B$1</c:f>
              <c:strCache>
                <c:ptCount val="1"/>
                <c:pt idx="0">
                  <c:v>Number of requests for advice</c:v>
                </c:pt>
              </c:strCache>
            </c:strRef>
          </c:tx>
          <c:invertIfNegative val="0"/>
          <c:cat>
            <c:numRef>
              <c:f>Sayfa1!$A$2</c:f>
              <c:numCache>
                <c:formatCode>General</c:formatCode>
                <c:ptCount val="1"/>
              </c:numCache>
            </c:numRef>
          </c:cat>
          <c:val>
            <c:numRef>
              <c:f>Sayfa1!$B$2</c:f>
              <c:numCache>
                <c:formatCode>#,##0</c:formatCode>
                <c:ptCount val="1"/>
                <c:pt idx="0">
                  <c:v>1310</c:v>
                </c:pt>
              </c:numCache>
            </c:numRef>
          </c:val>
        </c:ser>
        <c:ser>
          <c:idx val="1"/>
          <c:order val="1"/>
          <c:tx>
            <c:strRef>
              <c:f>Sayfa1!$C$1</c:f>
              <c:strCache>
                <c:ptCount val="1"/>
                <c:pt idx="0">
                  <c:v>Number of replies by the PPA</c:v>
                </c:pt>
              </c:strCache>
            </c:strRef>
          </c:tx>
          <c:invertIfNegative val="0"/>
          <c:cat>
            <c:numRef>
              <c:f>Sayfa1!$A$2</c:f>
              <c:numCache>
                <c:formatCode>General</c:formatCode>
                <c:ptCount val="1"/>
              </c:numCache>
            </c:numRef>
          </c:cat>
          <c:val>
            <c:numRef>
              <c:f>Sayfa1!$C$2</c:f>
              <c:numCache>
                <c:formatCode>#,##0</c:formatCode>
                <c:ptCount val="1"/>
                <c:pt idx="0">
                  <c:v>1301</c:v>
                </c:pt>
              </c:numCache>
            </c:numRef>
          </c:val>
        </c:ser>
        <c:dLbls>
          <c:showLegendKey val="0"/>
          <c:showVal val="0"/>
          <c:showCatName val="0"/>
          <c:showSerName val="0"/>
          <c:showPercent val="0"/>
          <c:showBubbleSize val="0"/>
        </c:dLbls>
        <c:gapWidth val="150"/>
        <c:axId val="192418944"/>
        <c:axId val="192420480"/>
      </c:barChart>
      <c:catAx>
        <c:axId val="192418944"/>
        <c:scaling>
          <c:orientation val="minMax"/>
        </c:scaling>
        <c:delete val="0"/>
        <c:axPos val="b"/>
        <c:numFmt formatCode="General" sourceLinked="1"/>
        <c:majorTickMark val="out"/>
        <c:minorTickMark val="none"/>
        <c:tickLblPos val="nextTo"/>
        <c:crossAx val="192420480"/>
        <c:crosses val="autoZero"/>
        <c:auto val="1"/>
        <c:lblAlgn val="ctr"/>
        <c:lblOffset val="100"/>
        <c:noMultiLvlLbl val="0"/>
      </c:catAx>
      <c:valAx>
        <c:axId val="192420480"/>
        <c:scaling>
          <c:orientation val="minMax"/>
          <c:max val="1400"/>
          <c:min val="0"/>
        </c:scaling>
        <c:delete val="0"/>
        <c:axPos val="l"/>
        <c:majorGridlines/>
        <c:numFmt formatCode="#,##0" sourceLinked="1"/>
        <c:majorTickMark val="out"/>
        <c:minorTickMark val="none"/>
        <c:tickLblPos val="nextTo"/>
        <c:crossAx val="192418944"/>
        <c:crosses val="autoZero"/>
        <c:crossBetween val="between"/>
        <c:majorUnit val="200"/>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Sayfa1!$B$1</c:f>
              <c:strCache>
                <c:ptCount val="1"/>
                <c:pt idx="0">
                  <c:v>Number of contracts that can be appealed</c:v>
                </c:pt>
              </c:strCache>
            </c:strRef>
          </c:tx>
          <c:invertIfNegative val="0"/>
          <c:cat>
            <c:numRef>
              <c:f>Sayfa1!$A$2:$A$3</c:f>
              <c:numCache>
                <c:formatCode>General</c:formatCode>
                <c:ptCount val="2"/>
                <c:pt idx="0">
                  <c:v>2012</c:v>
                </c:pt>
                <c:pt idx="1">
                  <c:v>2013</c:v>
                </c:pt>
              </c:numCache>
            </c:numRef>
          </c:cat>
          <c:val>
            <c:numRef>
              <c:f>Sayfa1!$B$2:$B$3</c:f>
              <c:numCache>
                <c:formatCode>#,##0</c:formatCode>
                <c:ptCount val="2"/>
                <c:pt idx="0">
                  <c:v>119748</c:v>
                </c:pt>
                <c:pt idx="1">
                  <c:v>116929</c:v>
                </c:pt>
              </c:numCache>
            </c:numRef>
          </c:val>
        </c:ser>
        <c:ser>
          <c:idx val="1"/>
          <c:order val="1"/>
          <c:tx>
            <c:strRef>
              <c:f>Sayfa1!$C$1</c:f>
              <c:strCache>
                <c:ptCount val="1"/>
                <c:pt idx="0">
                  <c:v>Number of complaints to the PPA</c:v>
                </c:pt>
              </c:strCache>
            </c:strRef>
          </c:tx>
          <c:invertIfNegative val="0"/>
          <c:cat>
            <c:numRef>
              <c:f>Sayfa1!$A$2:$A$3</c:f>
              <c:numCache>
                <c:formatCode>General</c:formatCode>
                <c:ptCount val="2"/>
                <c:pt idx="0">
                  <c:v>2012</c:v>
                </c:pt>
                <c:pt idx="1">
                  <c:v>2013</c:v>
                </c:pt>
              </c:numCache>
            </c:numRef>
          </c:cat>
          <c:val>
            <c:numRef>
              <c:f>Sayfa1!$C$2:$C$3</c:f>
              <c:numCache>
                <c:formatCode>#,##0</c:formatCode>
                <c:ptCount val="2"/>
                <c:pt idx="0">
                  <c:v>5282</c:v>
                </c:pt>
                <c:pt idx="1">
                  <c:v>5093</c:v>
                </c:pt>
              </c:numCache>
            </c:numRef>
          </c:val>
        </c:ser>
        <c:dLbls>
          <c:showLegendKey val="0"/>
          <c:showVal val="0"/>
          <c:showCatName val="0"/>
          <c:showSerName val="0"/>
          <c:showPercent val="0"/>
          <c:showBubbleSize val="0"/>
        </c:dLbls>
        <c:gapWidth val="150"/>
        <c:axId val="187932032"/>
        <c:axId val="188310656"/>
      </c:barChart>
      <c:catAx>
        <c:axId val="187932032"/>
        <c:scaling>
          <c:orientation val="minMax"/>
        </c:scaling>
        <c:delete val="0"/>
        <c:axPos val="b"/>
        <c:numFmt formatCode="General" sourceLinked="1"/>
        <c:majorTickMark val="out"/>
        <c:minorTickMark val="none"/>
        <c:tickLblPos val="nextTo"/>
        <c:crossAx val="188310656"/>
        <c:crosses val="autoZero"/>
        <c:auto val="1"/>
        <c:lblAlgn val="ctr"/>
        <c:lblOffset val="100"/>
        <c:noMultiLvlLbl val="0"/>
      </c:catAx>
      <c:valAx>
        <c:axId val="188310656"/>
        <c:scaling>
          <c:orientation val="minMax"/>
        </c:scaling>
        <c:delete val="0"/>
        <c:axPos val="l"/>
        <c:majorGridlines/>
        <c:numFmt formatCode="#,##0" sourceLinked="1"/>
        <c:majorTickMark val="out"/>
        <c:minorTickMark val="none"/>
        <c:tickLblPos val="nextTo"/>
        <c:crossAx val="18793203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Sayfa1!$C$1</c:f>
              <c:strCache>
                <c:ptCount val="1"/>
                <c:pt idx="0">
                  <c:v>Rejection of complaint</c:v>
                </c:pt>
              </c:strCache>
            </c:strRef>
          </c:tx>
          <c:invertIfNegative val="0"/>
          <c:cat>
            <c:numRef>
              <c:f>Sayfa1!$B$2:$B$3</c:f>
              <c:numCache>
                <c:formatCode>General</c:formatCode>
                <c:ptCount val="2"/>
                <c:pt idx="0">
                  <c:v>2012</c:v>
                </c:pt>
                <c:pt idx="1">
                  <c:v>2013</c:v>
                </c:pt>
              </c:numCache>
            </c:numRef>
          </c:cat>
          <c:val>
            <c:numRef>
              <c:f>Sayfa1!$C$2:$C$3</c:f>
              <c:numCache>
                <c:formatCode>0.0%</c:formatCode>
                <c:ptCount val="2"/>
                <c:pt idx="0">
                  <c:v>0.54</c:v>
                </c:pt>
                <c:pt idx="1">
                  <c:v>0.60499999999999998</c:v>
                </c:pt>
              </c:numCache>
            </c:numRef>
          </c:val>
        </c:ser>
        <c:ser>
          <c:idx val="1"/>
          <c:order val="1"/>
          <c:tx>
            <c:strRef>
              <c:f>Sayfa1!$D$1</c:f>
              <c:strCache>
                <c:ptCount val="1"/>
                <c:pt idx="0">
                  <c:v>Corrective action </c:v>
                </c:pt>
              </c:strCache>
            </c:strRef>
          </c:tx>
          <c:invertIfNegative val="0"/>
          <c:cat>
            <c:numRef>
              <c:f>Sayfa1!$B$2:$B$3</c:f>
              <c:numCache>
                <c:formatCode>General</c:formatCode>
                <c:ptCount val="2"/>
                <c:pt idx="0">
                  <c:v>2012</c:v>
                </c:pt>
                <c:pt idx="1">
                  <c:v>2013</c:v>
                </c:pt>
              </c:numCache>
            </c:numRef>
          </c:cat>
          <c:val>
            <c:numRef>
              <c:f>Sayfa1!$D$2:$D$3</c:f>
              <c:numCache>
                <c:formatCode>0.0%</c:formatCode>
                <c:ptCount val="2"/>
                <c:pt idx="0">
                  <c:v>0.32</c:v>
                </c:pt>
                <c:pt idx="1">
                  <c:v>0.30499999999999999</c:v>
                </c:pt>
              </c:numCache>
            </c:numRef>
          </c:val>
        </c:ser>
        <c:ser>
          <c:idx val="2"/>
          <c:order val="2"/>
          <c:tx>
            <c:strRef>
              <c:f>Sayfa1!$E$1</c:f>
              <c:strCache>
                <c:ptCount val="1"/>
                <c:pt idx="0">
                  <c:v>Annulment of procurement proceeding</c:v>
                </c:pt>
              </c:strCache>
            </c:strRef>
          </c:tx>
          <c:spPr>
            <a:solidFill>
              <a:srgbClr val="C00000"/>
            </a:solidFill>
          </c:spPr>
          <c:invertIfNegative val="0"/>
          <c:cat>
            <c:numRef>
              <c:f>Sayfa1!$B$2:$B$3</c:f>
              <c:numCache>
                <c:formatCode>General</c:formatCode>
                <c:ptCount val="2"/>
                <c:pt idx="0">
                  <c:v>2012</c:v>
                </c:pt>
                <c:pt idx="1">
                  <c:v>2013</c:v>
                </c:pt>
              </c:numCache>
            </c:numRef>
          </c:cat>
          <c:val>
            <c:numRef>
              <c:f>Sayfa1!$E$2:$E$3</c:f>
              <c:numCache>
                <c:formatCode>0.0%</c:formatCode>
                <c:ptCount val="2"/>
                <c:pt idx="0">
                  <c:v>0.11</c:v>
                </c:pt>
                <c:pt idx="1">
                  <c:v>0.06</c:v>
                </c:pt>
              </c:numCache>
            </c:numRef>
          </c:val>
        </c:ser>
        <c:ser>
          <c:idx val="3"/>
          <c:order val="3"/>
          <c:tx>
            <c:strRef>
              <c:f>Sayfa1!$F$1</c:f>
              <c:strCache>
                <c:ptCount val="1"/>
                <c:pt idx="0">
                  <c:v>Annulment of termination of procurement</c:v>
                </c:pt>
              </c:strCache>
            </c:strRef>
          </c:tx>
          <c:invertIfNegative val="0"/>
          <c:cat>
            <c:numRef>
              <c:f>Sayfa1!$B$2:$B$3</c:f>
              <c:numCache>
                <c:formatCode>General</c:formatCode>
                <c:ptCount val="2"/>
                <c:pt idx="0">
                  <c:v>2012</c:v>
                </c:pt>
                <c:pt idx="1">
                  <c:v>2013</c:v>
                </c:pt>
              </c:numCache>
            </c:numRef>
          </c:cat>
          <c:val>
            <c:numRef>
              <c:f>Sayfa1!$F$2:$F$3</c:f>
              <c:numCache>
                <c:formatCode>0.0%</c:formatCode>
                <c:ptCount val="2"/>
                <c:pt idx="0">
                  <c:v>0.01</c:v>
                </c:pt>
                <c:pt idx="1">
                  <c:v>5.0000000000000001E-3</c:v>
                </c:pt>
              </c:numCache>
            </c:numRef>
          </c:val>
        </c:ser>
        <c:ser>
          <c:idx val="4"/>
          <c:order val="4"/>
          <c:tx>
            <c:strRef>
              <c:f>Sayfa1!$G$1</c:f>
              <c:strCache>
                <c:ptCount val="1"/>
                <c:pt idx="0">
                  <c:v>No need to take a decision</c:v>
                </c:pt>
              </c:strCache>
            </c:strRef>
          </c:tx>
          <c:invertIfNegative val="0"/>
          <c:cat>
            <c:numRef>
              <c:f>Sayfa1!$B$2:$B$3</c:f>
              <c:numCache>
                <c:formatCode>General</c:formatCode>
                <c:ptCount val="2"/>
                <c:pt idx="0">
                  <c:v>2012</c:v>
                </c:pt>
                <c:pt idx="1">
                  <c:v>2013</c:v>
                </c:pt>
              </c:numCache>
            </c:numRef>
          </c:cat>
          <c:val>
            <c:numRef>
              <c:f>Sayfa1!$G$2:$G$3</c:f>
              <c:numCache>
                <c:formatCode>0.0%</c:formatCode>
                <c:ptCount val="2"/>
                <c:pt idx="0">
                  <c:v>0.02</c:v>
                </c:pt>
                <c:pt idx="1">
                  <c:v>2.5000000000000001E-2</c:v>
                </c:pt>
              </c:numCache>
            </c:numRef>
          </c:val>
        </c:ser>
        <c:dLbls>
          <c:showLegendKey val="0"/>
          <c:showVal val="0"/>
          <c:showCatName val="0"/>
          <c:showSerName val="0"/>
          <c:showPercent val="0"/>
          <c:showBubbleSize val="0"/>
        </c:dLbls>
        <c:gapWidth val="150"/>
        <c:axId val="187972224"/>
        <c:axId val="187974016"/>
      </c:barChart>
      <c:catAx>
        <c:axId val="187972224"/>
        <c:scaling>
          <c:orientation val="minMax"/>
        </c:scaling>
        <c:delete val="0"/>
        <c:axPos val="b"/>
        <c:numFmt formatCode="General" sourceLinked="1"/>
        <c:majorTickMark val="out"/>
        <c:minorTickMark val="none"/>
        <c:tickLblPos val="nextTo"/>
        <c:crossAx val="187974016"/>
        <c:crosses val="autoZero"/>
        <c:auto val="1"/>
        <c:lblAlgn val="ctr"/>
        <c:lblOffset val="100"/>
        <c:noMultiLvlLbl val="0"/>
      </c:catAx>
      <c:valAx>
        <c:axId val="187974016"/>
        <c:scaling>
          <c:orientation val="minMax"/>
        </c:scaling>
        <c:delete val="0"/>
        <c:axPos val="l"/>
        <c:majorGridlines/>
        <c:numFmt formatCode="0.0%" sourceLinked="1"/>
        <c:majorTickMark val="out"/>
        <c:minorTickMark val="none"/>
        <c:tickLblPos val="nextTo"/>
        <c:crossAx val="187972224"/>
        <c:crosses val="autoZero"/>
        <c:crossBetween val="between"/>
      </c:valAx>
    </c:plotArea>
    <c:legend>
      <c:legendPos val="r"/>
      <c:layout>
        <c:manualLayout>
          <c:xMode val="edge"/>
          <c:yMode val="edge"/>
          <c:x val="0.65510585587993198"/>
          <c:y val="2.1910188927936201E-2"/>
          <c:w val="0.342772884218628"/>
          <c:h val="0.97808981107206405"/>
        </c:manualLayout>
      </c:layout>
      <c:overlay val="0"/>
      <c:spPr>
        <a:ln w="0"/>
      </c:sp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Sayfa1!$C$1</c:f>
              <c:strCache>
                <c:ptCount val="1"/>
                <c:pt idx="0">
                  <c:v>Total number of decisions of the PPA</c:v>
                </c:pt>
              </c:strCache>
            </c:strRef>
          </c:tx>
          <c:invertIfNegative val="0"/>
          <c:cat>
            <c:numRef>
              <c:f>Sayfa1!$B$2:$B$3</c:f>
              <c:numCache>
                <c:formatCode>General</c:formatCode>
                <c:ptCount val="2"/>
                <c:pt idx="0">
                  <c:v>2012</c:v>
                </c:pt>
                <c:pt idx="1">
                  <c:v>2013</c:v>
                </c:pt>
              </c:numCache>
            </c:numRef>
          </c:cat>
          <c:val>
            <c:numRef>
              <c:f>Sayfa1!$C$2:$C$3</c:f>
              <c:numCache>
                <c:formatCode>0</c:formatCode>
                <c:ptCount val="2"/>
                <c:pt idx="0">
                  <c:v>5111</c:v>
                </c:pt>
                <c:pt idx="1">
                  <c:v>5039</c:v>
                </c:pt>
              </c:numCache>
            </c:numRef>
          </c:val>
        </c:ser>
        <c:ser>
          <c:idx val="1"/>
          <c:order val="1"/>
          <c:tx>
            <c:strRef>
              <c:f>Sayfa1!$D$1</c:f>
              <c:strCache>
                <c:ptCount val="1"/>
                <c:pt idx="0">
                  <c:v>Decisions challenged before the courts</c:v>
                </c:pt>
              </c:strCache>
            </c:strRef>
          </c:tx>
          <c:invertIfNegative val="0"/>
          <c:cat>
            <c:numRef>
              <c:f>Sayfa1!$B$2:$B$3</c:f>
              <c:numCache>
                <c:formatCode>General</c:formatCode>
                <c:ptCount val="2"/>
                <c:pt idx="0">
                  <c:v>2012</c:v>
                </c:pt>
                <c:pt idx="1">
                  <c:v>2013</c:v>
                </c:pt>
              </c:numCache>
            </c:numRef>
          </c:cat>
          <c:val>
            <c:numRef>
              <c:f>Sayfa1!$D$2:$D$3</c:f>
              <c:numCache>
                <c:formatCode>0</c:formatCode>
                <c:ptCount val="2"/>
                <c:pt idx="0">
                  <c:v>851</c:v>
                </c:pt>
                <c:pt idx="1">
                  <c:v>773</c:v>
                </c:pt>
              </c:numCache>
            </c:numRef>
          </c:val>
        </c:ser>
        <c:ser>
          <c:idx val="2"/>
          <c:order val="2"/>
          <c:tx>
            <c:strRef>
              <c:f>Sayfa1!$E$1</c:f>
              <c:strCache>
                <c:ptCount val="1"/>
                <c:pt idx="0">
                  <c:v>Court decisions overruling PPA's decisions</c:v>
                </c:pt>
              </c:strCache>
            </c:strRef>
          </c:tx>
          <c:spPr>
            <a:solidFill>
              <a:srgbClr val="C00000"/>
            </a:solidFill>
          </c:spPr>
          <c:invertIfNegative val="0"/>
          <c:cat>
            <c:numRef>
              <c:f>Sayfa1!$B$2:$B$3</c:f>
              <c:numCache>
                <c:formatCode>General</c:formatCode>
                <c:ptCount val="2"/>
                <c:pt idx="0">
                  <c:v>2012</c:v>
                </c:pt>
                <c:pt idx="1">
                  <c:v>2013</c:v>
                </c:pt>
              </c:numCache>
            </c:numRef>
          </c:cat>
          <c:val>
            <c:numRef>
              <c:f>Sayfa1!$E$2:$E$3</c:f>
              <c:numCache>
                <c:formatCode>0</c:formatCode>
                <c:ptCount val="2"/>
                <c:pt idx="0">
                  <c:v>171</c:v>
                </c:pt>
                <c:pt idx="1">
                  <c:v>102</c:v>
                </c:pt>
              </c:numCache>
            </c:numRef>
          </c:val>
        </c:ser>
        <c:dLbls>
          <c:showLegendKey val="0"/>
          <c:showVal val="0"/>
          <c:showCatName val="0"/>
          <c:showSerName val="0"/>
          <c:showPercent val="0"/>
          <c:showBubbleSize val="0"/>
        </c:dLbls>
        <c:gapWidth val="150"/>
        <c:axId val="196448640"/>
        <c:axId val="196450176"/>
      </c:barChart>
      <c:catAx>
        <c:axId val="196448640"/>
        <c:scaling>
          <c:orientation val="minMax"/>
        </c:scaling>
        <c:delete val="0"/>
        <c:axPos val="b"/>
        <c:numFmt formatCode="General" sourceLinked="1"/>
        <c:majorTickMark val="out"/>
        <c:minorTickMark val="none"/>
        <c:tickLblPos val="nextTo"/>
        <c:crossAx val="196450176"/>
        <c:crosses val="autoZero"/>
        <c:auto val="1"/>
        <c:lblAlgn val="ctr"/>
        <c:lblOffset val="100"/>
        <c:noMultiLvlLbl val="0"/>
      </c:catAx>
      <c:valAx>
        <c:axId val="196450176"/>
        <c:scaling>
          <c:orientation val="minMax"/>
        </c:scaling>
        <c:delete val="0"/>
        <c:axPos val="l"/>
        <c:majorGridlines/>
        <c:numFmt formatCode="0" sourceLinked="1"/>
        <c:majorTickMark val="out"/>
        <c:minorTickMark val="none"/>
        <c:tickLblPos val="nextTo"/>
        <c:crossAx val="196448640"/>
        <c:crosses val="autoZero"/>
        <c:crossBetween val="between"/>
      </c:valAx>
    </c:plotArea>
    <c:legend>
      <c:legendPos val="r"/>
      <c:layout>
        <c:manualLayout>
          <c:xMode val="edge"/>
          <c:yMode val="edge"/>
          <c:x val="0.65510585587993198"/>
          <c:y val="0.21210145872264"/>
          <c:w val="0.33216658471142801"/>
          <c:h val="0.5728769240567950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Sayfa1!$B$1</c:f>
              <c:strCache>
                <c:ptCount val="1"/>
                <c:pt idx="0">
                  <c:v>Less than 30 days</c:v>
                </c:pt>
              </c:strCache>
            </c:strRef>
          </c:tx>
          <c:invertIfNegative val="0"/>
          <c:cat>
            <c:numRef>
              <c:f>Sayfa1!$A$2:$A$3</c:f>
              <c:numCache>
                <c:formatCode>General</c:formatCode>
                <c:ptCount val="2"/>
                <c:pt idx="0">
                  <c:v>2012</c:v>
                </c:pt>
                <c:pt idx="1">
                  <c:v>2013</c:v>
                </c:pt>
              </c:numCache>
            </c:numRef>
          </c:cat>
          <c:val>
            <c:numRef>
              <c:f>Sayfa1!$B$2:$B$3</c:f>
              <c:numCache>
                <c:formatCode>0</c:formatCode>
                <c:ptCount val="2"/>
                <c:pt idx="0">
                  <c:v>3881</c:v>
                </c:pt>
                <c:pt idx="1">
                  <c:v>3542</c:v>
                </c:pt>
              </c:numCache>
            </c:numRef>
          </c:val>
        </c:ser>
        <c:ser>
          <c:idx val="1"/>
          <c:order val="1"/>
          <c:tx>
            <c:strRef>
              <c:f>Sayfa1!$C$1</c:f>
              <c:strCache>
                <c:ptCount val="1"/>
                <c:pt idx="0">
                  <c:v>More than 30 days</c:v>
                </c:pt>
              </c:strCache>
            </c:strRef>
          </c:tx>
          <c:invertIfNegative val="0"/>
          <c:cat>
            <c:numRef>
              <c:f>Sayfa1!$A$2:$A$3</c:f>
              <c:numCache>
                <c:formatCode>General</c:formatCode>
                <c:ptCount val="2"/>
                <c:pt idx="0">
                  <c:v>2012</c:v>
                </c:pt>
                <c:pt idx="1">
                  <c:v>2013</c:v>
                </c:pt>
              </c:numCache>
            </c:numRef>
          </c:cat>
          <c:val>
            <c:numRef>
              <c:f>Sayfa1!$C$2:$C$3</c:f>
              <c:numCache>
                <c:formatCode>0</c:formatCode>
                <c:ptCount val="2"/>
                <c:pt idx="0">
                  <c:v>1230</c:v>
                </c:pt>
                <c:pt idx="1">
                  <c:v>1497</c:v>
                </c:pt>
              </c:numCache>
            </c:numRef>
          </c:val>
        </c:ser>
        <c:dLbls>
          <c:showLegendKey val="0"/>
          <c:showVal val="0"/>
          <c:showCatName val="0"/>
          <c:showSerName val="0"/>
          <c:showPercent val="0"/>
          <c:showBubbleSize val="0"/>
        </c:dLbls>
        <c:gapWidth val="150"/>
        <c:overlap val="100"/>
        <c:axId val="192449536"/>
        <c:axId val="196166400"/>
      </c:barChart>
      <c:catAx>
        <c:axId val="192449536"/>
        <c:scaling>
          <c:orientation val="minMax"/>
        </c:scaling>
        <c:delete val="0"/>
        <c:axPos val="b"/>
        <c:numFmt formatCode="General" sourceLinked="1"/>
        <c:majorTickMark val="out"/>
        <c:minorTickMark val="none"/>
        <c:tickLblPos val="nextTo"/>
        <c:crossAx val="196166400"/>
        <c:crosses val="autoZero"/>
        <c:auto val="1"/>
        <c:lblAlgn val="ctr"/>
        <c:lblOffset val="100"/>
        <c:noMultiLvlLbl val="0"/>
      </c:catAx>
      <c:valAx>
        <c:axId val="196166400"/>
        <c:scaling>
          <c:orientation val="minMax"/>
        </c:scaling>
        <c:delete val="0"/>
        <c:axPos val="l"/>
        <c:majorGridlines/>
        <c:numFmt formatCode="0%" sourceLinked="1"/>
        <c:majorTickMark val="out"/>
        <c:minorTickMark val="none"/>
        <c:tickLblPos val="nextTo"/>
        <c:crossAx val="192449536"/>
        <c:crosses val="autoZero"/>
        <c:crossBetween val="between"/>
      </c:valAx>
    </c:plotArea>
    <c:legend>
      <c:legendPos val="r"/>
      <c:layout>
        <c:manualLayout>
          <c:xMode val="edge"/>
          <c:yMode val="edge"/>
          <c:x val="0.69130242142407505"/>
          <c:y val="0.36298102512241898"/>
          <c:w val="0.29089029790340798"/>
          <c:h val="0.2736479069086649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Sayfa1!$B$1</c:f>
              <c:strCache>
                <c:ptCount val="1"/>
                <c:pt idx="0">
                  <c:v>Number of Procurement</c:v>
                </c:pt>
              </c:strCache>
            </c:strRef>
          </c:tx>
          <c:invertIfNegative val="0"/>
          <c:cat>
            <c:numRef>
              <c:f>Sayfa1!$A$2:$A$3</c:f>
              <c:numCache>
                <c:formatCode>General</c:formatCode>
                <c:ptCount val="2"/>
                <c:pt idx="0">
                  <c:v>2012</c:v>
                </c:pt>
                <c:pt idx="1">
                  <c:v>2013</c:v>
                </c:pt>
              </c:numCache>
            </c:numRef>
          </c:cat>
          <c:val>
            <c:numRef>
              <c:f>Sayfa1!$B$2:$B$3</c:f>
              <c:numCache>
                <c:formatCode>General</c:formatCode>
                <c:ptCount val="2"/>
                <c:pt idx="0">
                  <c:v>127701</c:v>
                </c:pt>
                <c:pt idx="1">
                  <c:v>129093</c:v>
                </c:pt>
              </c:numCache>
            </c:numRef>
          </c:val>
        </c:ser>
        <c:dLbls>
          <c:showLegendKey val="0"/>
          <c:showVal val="0"/>
          <c:showCatName val="0"/>
          <c:showSerName val="0"/>
          <c:showPercent val="0"/>
          <c:showBubbleSize val="0"/>
        </c:dLbls>
        <c:gapWidth val="150"/>
        <c:axId val="196201856"/>
        <c:axId val="196203648"/>
      </c:barChart>
      <c:catAx>
        <c:axId val="196201856"/>
        <c:scaling>
          <c:orientation val="minMax"/>
        </c:scaling>
        <c:delete val="0"/>
        <c:axPos val="b"/>
        <c:numFmt formatCode="General" sourceLinked="1"/>
        <c:majorTickMark val="out"/>
        <c:minorTickMark val="none"/>
        <c:tickLblPos val="nextTo"/>
        <c:crossAx val="196203648"/>
        <c:crosses val="autoZero"/>
        <c:auto val="1"/>
        <c:lblAlgn val="ctr"/>
        <c:lblOffset val="100"/>
        <c:noMultiLvlLbl val="0"/>
      </c:catAx>
      <c:valAx>
        <c:axId val="196203648"/>
        <c:scaling>
          <c:orientation val="minMax"/>
          <c:max val="140000"/>
          <c:min val="0"/>
        </c:scaling>
        <c:delete val="0"/>
        <c:axPos val="l"/>
        <c:majorGridlines/>
        <c:numFmt formatCode="General" sourceLinked="0"/>
        <c:majorTickMark val="out"/>
        <c:minorTickMark val="none"/>
        <c:tickLblPos val="nextTo"/>
        <c:crossAx val="196201856"/>
        <c:crosses val="autoZero"/>
        <c:crossBetween val="between"/>
        <c:majorUnit val="2000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stacked"/>
        <c:varyColors val="0"/>
        <c:ser>
          <c:idx val="0"/>
          <c:order val="0"/>
          <c:tx>
            <c:strRef>
              <c:f>Sayfa1!$B$1</c:f>
              <c:strCache>
                <c:ptCount val="1"/>
                <c:pt idx="0">
                  <c:v>Value of Procurement</c:v>
                </c:pt>
              </c:strCache>
            </c:strRef>
          </c:tx>
          <c:invertIfNegative val="0"/>
          <c:cat>
            <c:numRef>
              <c:f>Sayfa1!$A$2:$A$3</c:f>
              <c:numCache>
                <c:formatCode>General</c:formatCode>
                <c:ptCount val="2"/>
                <c:pt idx="0">
                  <c:v>2012</c:v>
                </c:pt>
                <c:pt idx="1">
                  <c:v>2013</c:v>
                </c:pt>
              </c:numCache>
            </c:numRef>
          </c:cat>
          <c:val>
            <c:numRef>
              <c:f>Sayfa1!$B$2:$B$3</c:f>
              <c:numCache>
                <c:formatCode>#,##0\ "₺"</c:formatCode>
                <c:ptCount val="2"/>
                <c:pt idx="0">
                  <c:v>94398722000</c:v>
                </c:pt>
                <c:pt idx="1">
                  <c:v>105504100000</c:v>
                </c:pt>
              </c:numCache>
            </c:numRef>
          </c:val>
        </c:ser>
        <c:dLbls>
          <c:showLegendKey val="0"/>
          <c:showVal val="0"/>
          <c:showCatName val="0"/>
          <c:showSerName val="0"/>
          <c:showPercent val="0"/>
          <c:showBubbleSize val="0"/>
        </c:dLbls>
        <c:gapWidth val="150"/>
        <c:overlap val="100"/>
        <c:axId val="196260608"/>
        <c:axId val="196262144"/>
      </c:barChart>
      <c:catAx>
        <c:axId val="196260608"/>
        <c:scaling>
          <c:orientation val="minMax"/>
        </c:scaling>
        <c:delete val="0"/>
        <c:axPos val="b"/>
        <c:numFmt formatCode="General" sourceLinked="1"/>
        <c:majorTickMark val="out"/>
        <c:minorTickMark val="none"/>
        <c:tickLblPos val="nextTo"/>
        <c:crossAx val="196262144"/>
        <c:crosses val="autoZero"/>
        <c:auto val="1"/>
        <c:lblAlgn val="ctr"/>
        <c:lblOffset val="100"/>
        <c:noMultiLvlLbl val="0"/>
      </c:catAx>
      <c:valAx>
        <c:axId val="196262144"/>
        <c:scaling>
          <c:orientation val="minMax"/>
          <c:max val="125000000000"/>
          <c:min val="0"/>
        </c:scaling>
        <c:delete val="0"/>
        <c:axPos val="l"/>
        <c:majorGridlines/>
        <c:numFmt formatCode="#,##0\ &quot;₺&quot;" sourceLinked="1"/>
        <c:majorTickMark val="cross"/>
        <c:minorTickMark val="none"/>
        <c:tickLblPos val="nextTo"/>
        <c:crossAx val="196260608"/>
        <c:crosses val="autoZero"/>
        <c:crossBetween val="between"/>
        <c:majorUnit val="2500000000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dirty="0" err="1" smtClean="0"/>
              <a:t>Duration</a:t>
            </a:r>
            <a:r>
              <a:rPr lang="tr-TR" dirty="0" smtClean="0"/>
              <a:t> of </a:t>
            </a:r>
            <a:r>
              <a:rPr lang="tr-TR" dirty="0" err="1" smtClean="0"/>
              <a:t>Procurement</a:t>
            </a:r>
            <a:r>
              <a:rPr lang="tr-TR" dirty="0" smtClean="0"/>
              <a:t> </a:t>
            </a:r>
            <a:r>
              <a:rPr lang="tr-TR" dirty="0" err="1" smtClean="0"/>
              <a:t>Process</a:t>
            </a:r>
            <a:endParaRPr lang="en-US" dirty="0"/>
          </a:p>
        </c:rich>
      </c:tx>
      <c:overlay val="0"/>
    </c:title>
    <c:autoTitleDeleted val="0"/>
    <c:plotArea>
      <c:layout/>
      <c:barChart>
        <c:barDir val="col"/>
        <c:grouping val="clustered"/>
        <c:varyColors val="0"/>
        <c:ser>
          <c:idx val="0"/>
          <c:order val="0"/>
          <c:tx>
            <c:strRef>
              <c:f>Sayfa1!$B$1</c:f>
              <c:strCache>
                <c:ptCount val="1"/>
                <c:pt idx="0">
                  <c:v>Average days between publication of contract notice and signing of contract in above-threshold contracts</c:v>
                </c:pt>
              </c:strCache>
            </c:strRef>
          </c:tx>
          <c:invertIfNegative val="0"/>
          <c:cat>
            <c:numRef>
              <c:f>Sayfa1!$A$2:$A$3</c:f>
              <c:numCache>
                <c:formatCode>General</c:formatCode>
                <c:ptCount val="2"/>
                <c:pt idx="0">
                  <c:v>2012</c:v>
                </c:pt>
                <c:pt idx="1">
                  <c:v>2013</c:v>
                </c:pt>
              </c:numCache>
            </c:numRef>
          </c:cat>
          <c:val>
            <c:numRef>
              <c:f>Sayfa1!$B$2:$B$3</c:f>
              <c:numCache>
                <c:formatCode>General</c:formatCode>
                <c:ptCount val="2"/>
                <c:pt idx="0">
                  <c:v>91.53</c:v>
                </c:pt>
                <c:pt idx="1">
                  <c:v>85.08</c:v>
                </c:pt>
              </c:numCache>
            </c:numRef>
          </c:val>
        </c:ser>
        <c:dLbls>
          <c:showLegendKey val="0"/>
          <c:showVal val="0"/>
          <c:showCatName val="0"/>
          <c:showSerName val="0"/>
          <c:showPercent val="0"/>
          <c:showBubbleSize val="0"/>
        </c:dLbls>
        <c:gapWidth val="150"/>
        <c:axId val="213587840"/>
        <c:axId val="213589376"/>
      </c:barChart>
      <c:catAx>
        <c:axId val="213587840"/>
        <c:scaling>
          <c:orientation val="minMax"/>
        </c:scaling>
        <c:delete val="0"/>
        <c:axPos val="b"/>
        <c:numFmt formatCode="General" sourceLinked="1"/>
        <c:majorTickMark val="out"/>
        <c:minorTickMark val="none"/>
        <c:tickLblPos val="nextTo"/>
        <c:crossAx val="213589376"/>
        <c:crosses val="autoZero"/>
        <c:auto val="1"/>
        <c:lblAlgn val="ctr"/>
        <c:lblOffset val="100"/>
        <c:noMultiLvlLbl val="0"/>
      </c:catAx>
      <c:valAx>
        <c:axId val="213589376"/>
        <c:scaling>
          <c:orientation val="minMax"/>
          <c:min val="0"/>
        </c:scaling>
        <c:delete val="0"/>
        <c:axPos val="l"/>
        <c:majorGridlines/>
        <c:numFmt formatCode="General" sourceLinked="1"/>
        <c:majorTickMark val="out"/>
        <c:minorTickMark val="none"/>
        <c:tickLblPos val="nextTo"/>
        <c:crossAx val="213587840"/>
        <c:crosses val="autoZero"/>
        <c:crossBetween val="between"/>
        <c:majorUnit val="20"/>
      </c:valAx>
    </c:plotArea>
    <c:legend>
      <c:legendPos val="r"/>
      <c:layout>
        <c:manualLayout>
          <c:xMode val="edge"/>
          <c:yMode val="edge"/>
          <c:x val="0.66766582137479003"/>
          <c:y val="0.24151885512029"/>
          <c:w val="0.33233417862520997"/>
          <c:h val="0.6005865612358950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Sayfa1!$B$1</c:f>
              <c:strCache>
                <c:ptCount val="1"/>
                <c:pt idx="0">
                  <c:v>Competitive procedures (open, restricted and negotiated procedures)</c:v>
                </c:pt>
              </c:strCache>
            </c:strRef>
          </c:tx>
          <c:invertIfNegative val="0"/>
          <c:cat>
            <c:numRef>
              <c:f>Sayfa1!$A$2:$A$3</c:f>
              <c:numCache>
                <c:formatCode>General</c:formatCode>
                <c:ptCount val="2"/>
                <c:pt idx="0">
                  <c:v>2012</c:v>
                </c:pt>
                <c:pt idx="1">
                  <c:v>2013</c:v>
                </c:pt>
              </c:numCache>
            </c:numRef>
          </c:cat>
          <c:val>
            <c:numRef>
              <c:f>Sayfa1!$B$2:$B$3</c:f>
              <c:numCache>
                <c:formatCode>#,##0\ "₺"</c:formatCode>
                <c:ptCount val="2"/>
                <c:pt idx="0">
                  <c:v>76634710000</c:v>
                </c:pt>
                <c:pt idx="1">
                  <c:v>89237531000</c:v>
                </c:pt>
              </c:numCache>
            </c:numRef>
          </c:val>
        </c:ser>
        <c:ser>
          <c:idx val="1"/>
          <c:order val="1"/>
          <c:tx>
            <c:strRef>
              <c:f>Sayfa1!$C$1</c:f>
              <c:strCache>
                <c:ptCount val="1"/>
                <c:pt idx="0">
                  <c:v>Non-competitive procedures (direct procurement)</c:v>
                </c:pt>
              </c:strCache>
            </c:strRef>
          </c:tx>
          <c:invertIfNegative val="0"/>
          <c:cat>
            <c:numRef>
              <c:f>Sayfa1!$A$2:$A$3</c:f>
              <c:numCache>
                <c:formatCode>General</c:formatCode>
                <c:ptCount val="2"/>
                <c:pt idx="0">
                  <c:v>2012</c:v>
                </c:pt>
                <c:pt idx="1">
                  <c:v>2013</c:v>
                </c:pt>
              </c:numCache>
            </c:numRef>
          </c:cat>
          <c:val>
            <c:numRef>
              <c:f>Sayfa1!$C$2:$C$3</c:f>
              <c:numCache>
                <c:formatCode>#,##0\ "₺"</c:formatCode>
                <c:ptCount val="2"/>
                <c:pt idx="0">
                  <c:v>10554256000</c:v>
                </c:pt>
                <c:pt idx="1">
                  <c:v>6433774000</c:v>
                </c:pt>
              </c:numCache>
            </c:numRef>
          </c:val>
        </c:ser>
        <c:dLbls>
          <c:showLegendKey val="0"/>
          <c:showVal val="0"/>
          <c:showCatName val="0"/>
          <c:showSerName val="0"/>
          <c:showPercent val="0"/>
          <c:showBubbleSize val="0"/>
        </c:dLbls>
        <c:gapWidth val="150"/>
        <c:axId val="187676160"/>
        <c:axId val="187677696"/>
      </c:barChart>
      <c:catAx>
        <c:axId val="187676160"/>
        <c:scaling>
          <c:orientation val="minMax"/>
        </c:scaling>
        <c:delete val="0"/>
        <c:axPos val="b"/>
        <c:numFmt formatCode="General" sourceLinked="1"/>
        <c:majorTickMark val="out"/>
        <c:minorTickMark val="none"/>
        <c:tickLblPos val="nextTo"/>
        <c:crossAx val="187677696"/>
        <c:crosses val="autoZero"/>
        <c:auto val="1"/>
        <c:lblAlgn val="ctr"/>
        <c:lblOffset val="100"/>
        <c:noMultiLvlLbl val="0"/>
      </c:catAx>
      <c:valAx>
        <c:axId val="187677696"/>
        <c:scaling>
          <c:orientation val="minMax"/>
        </c:scaling>
        <c:delete val="0"/>
        <c:axPos val="l"/>
        <c:majorGridlines/>
        <c:numFmt formatCode="#,##0\ &quot;₺&quot;" sourceLinked="1"/>
        <c:majorTickMark val="out"/>
        <c:minorTickMark val="none"/>
        <c:tickLblPos val="nextTo"/>
        <c:crossAx val="18767616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Sayfa1!$C$1</c:f>
              <c:strCache>
                <c:ptCount val="1"/>
                <c:pt idx="0">
                  <c:v>Estimated cost</c:v>
                </c:pt>
              </c:strCache>
            </c:strRef>
          </c:tx>
          <c:invertIfNegative val="0"/>
          <c:cat>
            <c:numRef>
              <c:f>Sayfa1!$B$2:$B$3</c:f>
              <c:numCache>
                <c:formatCode>General</c:formatCode>
                <c:ptCount val="2"/>
                <c:pt idx="0">
                  <c:v>2012</c:v>
                </c:pt>
                <c:pt idx="1">
                  <c:v>2013</c:v>
                </c:pt>
              </c:numCache>
            </c:numRef>
          </c:cat>
          <c:val>
            <c:numRef>
              <c:f>Sayfa1!$C$2:$C$3</c:f>
              <c:numCache>
                <c:formatCode>#,##0\ "₺"</c:formatCode>
                <c:ptCount val="2"/>
                <c:pt idx="0">
                  <c:v>103080077000</c:v>
                </c:pt>
                <c:pt idx="1">
                  <c:v>116906468000</c:v>
                </c:pt>
              </c:numCache>
            </c:numRef>
          </c:val>
        </c:ser>
        <c:ser>
          <c:idx val="1"/>
          <c:order val="1"/>
          <c:tx>
            <c:strRef>
              <c:f>Sayfa1!$D$1</c:f>
              <c:strCache>
                <c:ptCount val="1"/>
                <c:pt idx="0">
                  <c:v>Contract value</c:v>
                </c:pt>
              </c:strCache>
            </c:strRef>
          </c:tx>
          <c:invertIfNegative val="0"/>
          <c:cat>
            <c:numRef>
              <c:f>Sayfa1!$B$2:$B$3</c:f>
              <c:numCache>
                <c:formatCode>General</c:formatCode>
                <c:ptCount val="2"/>
                <c:pt idx="0">
                  <c:v>2012</c:v>
                </c:pt>
                <c:pt idx="1">
                  <c:v>2013</c:v>
                </c:pt>
              </c:numCache>
            </c:numRef>
          </c:cat>
          <c:val>
            <c:numRef>
              <c:f>Sayfa1!$D$2:$D$3</c:f>
              <c:numCache>
                <c:formatCode>#,##0\ "₺"</c:formatCode>
                <c:ptCount val="2"/>
                <c:pt idx="0">
                  <c:v>76634709000</c:v>
                </c:pt>
                <c:pt idx="1">
                  <c:v>89237530000</c:v>
                </c:pt>
              </c:numCache>
            </c:numRef>
          </c:val>
        </c:ser>
        <c:dLbls>
          <c:showLegendKey val="0"/>
          <c:showVal val="0"/>
          <c:showCatName val="0"/>
          <c:showSerName val="0"/>
          <c:showPercent val="0"/>
          <c:showBubbleSize val="0"/>
        </c:dLbls>
        <c:gapWidth val="150"/>
        <c:axId val="187611392"/>
        <c:axId val="187613184"/>
      </c:barChart>
      <c:catAx>
        <c:axId val="187611392"/>
        <c:scaling>
          <c:orientation val="minMax"/>
        </c:scaling>
        <c:delete val="0"/>
        <c:axPos val="b"/>
        <c:numFmt formatCode="General" sourceLinked="1"/>
        <c:majorTickMark val="out"/>
        <c:minorTickMark val="none"/>
        <c:tickLblPos val="nextTo"/>
        <c:crossAx val="187613184"/>
        <c:crosses val="autoZero"/>
        <c:auto val="1"/>
        <c:lblAlgn val="ctr"/>
        <c:lblOffset val="100"/>
        <c:noMultiLvlLbl val="0"/>
      </c:catAx>
      <c:valAx>
        <c:axId val="187613184"/>
        <c:scaling>
          <c:orientation val="minMax"/>
        </c:scaling>
        <c:delete val="0"/>
        <c:axPos val="l"/>
        <c:majorGridlines/>
        <c:numFmt formatCode="#,##0\ &quot;₺&quot;" sourceLinked="1"/>
        <c:majorTickMark val="out"/>
        <c:minorTickMark val="none"/>
        <c:tickLblPos val="nextTo"/>
        <c:crossAx val="18761139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Sayfa1!$B$1</c:f>
              <c:strCache>
                <c:ptCount val="1"/>
                <c:pt idx="0">
                  <c:v>Tender documents acquired directly from the contracting authorities</c:v>
                </c:pt>
              </c:strCache>
            </c:strRef>
          </c:tx>
          <c:invertIfNegative val="0"/>
          <c:cat>
            <c:numRef>
              <c:f>Sayfa1!$A$2:$A$3</c:f>
              <c:numCache>
                <c:formatCode>General</c:formatCode>
                <c:ptCount val="2"/>
                <c:pt idx="0">
                  <c:v>2012</c:v>
                </c:pt>
                <c:pt idx="1">
                  <c:v>2013</c:v>
                </c:pt>
              </c:numCache>
            </c:numRef>
          </c:cat>
          <c:val>
            <c:numRef>
              <c:f>Sayfa1!$B$2:$B$3</c:f>
              <c:numCache>
                <c:formatCode>0.00%</c:formatCode>
                <c:ptCount val="2"/>
                <c:pt idx="0">
                  <c:v>0.40100000000000002</c:v>
                </c:pt>
                <c:pt idx="1">
                  <c:v>0.36599999999999999</c:v>
                </c:pt>
              </c:numCache>
            </c:numRef>
          </c:val>
        </c:ser>
        <c:ser>
          <c:idx val="1"/>
          <c:order val="1"/>
          <c:tx>
            <c:strRef>
              <c:f>Sayfa1!$C$1</c:f>
              <c:strCache>
                <c:ptCount val="1"/>
                <c:pt idx="0">
                  <c:v>Tender documents acquired through EPPP by using e-signature or m-signature</c:v>
                </c:pt>
              </c:strCache>
            </c:strRef>
          </c:tx>
          <c:invertIfNegative val="0"/>
          <c:cat>
            <c:numRef>
              <c:f>Sayfa1!$A$2:$A$3</c:f>
              <c:numCache>
                <c:formatCode>General</c:formatCode>
                <c:ptCount val="2"/>
                <c:pt idx="0">
                  <c:v>2012</c:v>
                </c:pt>
                <c:pt idx="1">
                  <c:v>2013</c:v>
                </c:pt>
              </c:numCache>
            </c:numRef>
          </c:cat>
          <c:val>
            <c:numRef>
              <c:f>Sayfa1!$C$2:$C$3</c:f>
              <c:numCache>
                <c:formatCode>0.00%</c:formatCode>
                <c:ptCount val="2"/>
                <c:pt idx="0">
                  <c:v>0.59899999999999998</c:v>
                </c:pt>
                <c:pt idx="1">
                  <c:v>0.63400000000000001</c:v>
                </c:pt>
              </c:numCache>
            </c:numRef>
          </c:val>
        </c:ser>
        <c:dLbls>
          <c:showLegendKey val="0"/>
          <c:showVal val="0"/>
          <c:showCatName val="0"/>
          <c:showSerName val="0"/>
          <c:showPercent val="0"/>
          <c:showBubbleSize val="0"/>
        </c:dLbls>
        <c:gapWidth val="150"/>
        <c:axId val="187825152"/>
        <c:axId val="187831040"/>
      </c:barChart>
      <c:catAx>
        <c:axId val="187825152"/>
        <c:scaling>
          <c:orientation val="minMax"/>
        </c:scaling>
        <c:delete val="0"/>
        <c:axPos val="b"/>
        <c:numFmt formatCode="General" sourceLinked="1"/>
        <c:majorTickMark val="out"/>
        <c:minorTickMark val="none"/>
        <c:tickLblPos val="nextTo"/>
        <c:crossAx val="187831040"/>
        <c:crosses val="autoZero"/>
        <c:auto val="1"/>
        <c:lblAlgn val="ctr"/>
        <c:lblOffset val="100"/>
        <c:noMultiLvlLbl val="0"/>
      </c:catAx>
      <c:valAx>
        <c:axId val="187831040"/>
        <c:scaling>
          <c:orientation val="minMax"/>
        </c:scaling>
        <c:delete val="0"/>
        <c:axPos val="l"/>
        <c:majorGridlines/>
        <c:numFmt formatCode="0.00%" sourceLinked="1"/>
        <c:majorTickMark val="out"/>
        <c:minorTickMark val="none"/>
        <c:tickLblPos val="nextTo"/>
        <c:crossAx val="18782515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Sayfa1!$B$1</c:f>
              <c:strCache>
                <c:ptCount val="1"/>
                <c:pt idx="0">
                  <c:v>Goods</c:v>
                </c:pt>
              </c:strCache>
            </c:strRef>
          </c:tx>
          <c:invertIfNegative val="0"/>
          <c:cat>
            <c:numRef>
              <c:f>Sayfa1!$A$2:$A$3</c:f>
              <c:numCache>
                <c:formatCode>General</c:formatCode>
                <c:ptCount val="2"/>
                <c:pt idx="0">
                  <c:v>2012</c:v>
                </c:pt>
                <c:pt idx="1">
                  <c:v>2013</c:v>
                </c:pt>
              </c:numCache>
            </c:numRef>
          </c:cat>
          <c:val>
            <c:numRef>
              <c:f>Sayfa1!$B$2:$B$3</c:f>
              <c:numCache>
                <c:formatCode>0.00</c:formatCode>
                <c:ptCount val="2"/>
                <c:pt idx="0">
                  <c:v>3.88</c:v>
                </c:pt>
                <c:pt idx="1">
                  <c:v>3.96</c:v>
                </c:pt>
              </c:numCache>
            </c:numRef>
          </c:val>
        </c:ser>
        <c:ser>
          <c:idx val="1"/>
          <c:order val="1"/>
          <c:tx>
            <c:strRef>
              <c:f>Sayfa1!$C$1</c:f>
              <c:strCache>
                <c:ptCount val="1"/>
                <c:pt idx="0">
                  <c:v>Works</c:v>
                </c:pt>
              </c:strCache>
            </c:strRef>
          </c:tx>
          <c:invertIfNegative val="0"/>
          <c:cat>
            <c:numRef>
              <c:f>Sayfa1!$A$2:$A$3</c:f>
              <c:numCache>
                <c:formatCode>General</c:formatCode>
                <c:ptCount val="2"/>
                <c:pt idx="0">
                  <c:v>2012</c:v>
                </c:pt>
                <c:pt idx="1">
                  <c:v>2013</c:v>
                </c:pt>
              </c:numCache>
            </c:numRef>
          </c:cat>
          <c:val>
            <c:numRef>
              <c:f>Sayfa1!$C$2:$C$3</c:f>
              <c:numCache>
                <c:formatCode>0.00</c:formatCode>
                <c:ptCount val="2"/>
                <c:pt idx="0">
                  <c:v>6.41</c:v>
                </c:pt>
                <c:pt idx="1">
                  <c:v>6.14</c:v>
                </c:pt>
              </c:numCache>
            </c:numRef>
          </c:val>
        </c:ser>
        <c:ser>
          <c:idx val="2"/>
          <c:order val="2"/>
          <c:tx>
            <c:strRef>
              <c:f>Sayfa1!$D$1</c:f>
              <c:strCache>
                <c:ptCount val="1"/>
                <c:pt idx="0">
                  <c:v>Services</c:v>
                </c:pt>
              </c:strCache>
            </c:strRef>
          </c:tx>
          <c:spPr>
            <a:solidFill>
              <a:srgbClr val="C00000"/>
            </a:solidFill>
          </c:spPr>
          <c:invertIfNegative val="0"/>
          <c:cat>
            <c:numRef>
              <c:f>Sayfa1!$A$2:$A$3</c:f>
              <c:numCache>
                <c:formatCode>General</c:formatCode>
                <c:ptCount val="2"/>
                <c:pt idx="0">
                  <c:v>2012</c:v>
                </c:pt>
                <c:pt idx="1">
                  <c:v>2013</c:v>
                </c:pt>
              </c:numCache>
            </c:numRef>
          </c:cat>
          <c:val>
            <c:numRef>
              <c:f>Sayfa1!$D$2:$D$3</c:f>
              <c:numCache>
                <c:formatCode>0.00</c:formatCode>
                <c:ptCount val="2"/>
                <c:pt idx="0">
                  <c:v>3.2</c:v>
                </c:pt>
                <c:pt idx="1">
                  <c:v>3.26</c:v>
                </c:pt>
              </c:numCache>
            </c:numRef>
          </c:val>
        </c:ser>
        <c:ser>
          <c:idx val="3"/>
          <c:order val="3"/>
          <c:tx>
            <c:strRef>
              <c:f>Sayfa1!$E$1</c:f>
              <c:strCache>
                <c:ptCount val="1"/>
                <c:pt idx="0">
                  <c:v>Total</c:v>
                </c:pt>
              </c:strCache>
            </c:strRef>
          </c:tx>
          <c:spPr>
            <a:solidFill>
              <a:srgbClr val="FFC000"/>
            </a:solidFill>
          </c:spPr>
          <c:invertIfNegative val="0"/>
          <c:cat>
            <c:numRef>
              <c:f>Sayfa1!$A$2:$A$3</c:f>
              <c:numCache>
                <c:formatCode>General</c:formatCode>
                <c:ptCount val="2"/>
                <c:pt idx="0">
                  <c:v>2012</c:v>
                </c:pt>
                <c:pt idx="1">
                  <c:v>2013</c:v>
                </c:pt>
              </c:numCache>
            </c:numRef>
          </c:cat>
          <c:val>
            <c:numRef>
              <c:f>Sayfa1!$E$2:$E$3</c:f>
              <c:numCache>
                <c:formatCode>0.00</c:formatCode>
                <c:ptCount val="2"/>
                <c:pt idx="0">
                  <c:v>4.2</c:v>
                </c:pt>
                <c:pt idx="1">
                  <c:v>4.21</c:v>
                </c:pt>
              </c:numCache>
            </c:numRef>
          </c:val>
        </c:ser>
        <c:dLbls>
          <c:showLegendKey val="0"/>
          <c:showVal val="0"/>
          <c:showCatName val="0"/>
          <c:showSerName val="0"/>
          <c:showPercent val="0"/>
          <c:showBubbleSize val="0"/>
        </c:dLbls>
        <c:gapWidth val="150"/>
        <c:axId val="187889536"/>
        <c:axId val="187891072"/>
      </c:barChart>
      <c:catAx>
        <c:axId val="187889536"/>
        <c:scaling>
          <c:orientation val="minMax"/>
        </c:scaling>
        <c:delete val="0"/>
        <c:axPos val="b"/>
        <c:numFmt formatCode="General" sourceLinked="1"/>
        <c:majorTickMark val="out"/>
        <c:minorTickMark val="none"/>
        <c:tickLblPos val="nextTo"/>
        <c:crossAx val="187891072"/>
        <c:crosses val="autoZero"/>
        <c:auto val="1"/>
        <c:lblAlgn val="ctr"/>
        <c:lblOffset val="100"/>
        <c:noMultiLvlLbl val="0"/>
      </c:catAx>
      <c:valAx>
        <c:axId val="187891072"/>
        <c:scaling>
          <c:orientation val="minMax"/>
        </c:scaling>
        <c:delete val="0"/>
        <c:axPos val="l"/>
        <c:majorGridlines/>
        <c:numFmt formatCode="0.00" sourceLinked="1"/>
        <c:majorTickMark val="out"/>
        <c:minorTickMark val="none"/>
        <c:tickLblPos val="nextTo"/>
        <c:crossAx val="18788953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343D93-C618-B54E-B9FB-55F6B46089A7}" type="doc">
      <dgm:prSet loTypeId="urn:microsoft.com/office/officeart/2005/8/layout/chevron2" loCatId="" qsTypeId="urn:microsoft.com/office/officeart/2005/8/quickstyle/simple4" qsCatId="simple" csTypeId="urn:microsoft.com/office/officeart/2005/8/colors/accent2_2" csCatId="accent2" phldr="1"/>
      <dgm:spPr/>
      <dgm:t>
        <a:bodyPr/>
        <a:lstStyle/>
        <a:p>
          <a:endParaRPr lang="en-US"/>
        </a:p>
      </dgm:t>
    </dgm:pt>
    <dgm:pt modelId="{787A3C14-1C29-6240-B811-4F304BDFED2E}">
      <dgm:prSet phldrT="[Text]" phldr="1"/>
      <dgm:spPr/>
      <dgm:t>
        <a:bodyPr/>
        <a:lstStyle/>
        <a:p>
          <a:endParaRPr lang="en-US" dirty="0"/>
        </a:p>
      </dgm:t>
    </dgm:pt>
    <dgm:pt modelId="{50F03739-EADD-6F4E-9690-07F4618924A0}" type="parTrans" cxnId="{5FB11B08-0094-8545-9E28-5E67464A39CA}">
      <dgm:prSet/>
      <dgm:spPr/>
      <dgm:t>
        <a:bodyPr/>
        <a:lstStyle/>
        <a:p>
          <a:endParaRPr lang="en-US"/>
        </a:p>
      </dgm:t>
    </dgm:pt>
    <dgm:pt modelId="{0F35B6FD-5240-934C-B5C6-4F065C61FF15}" type="sibTrans" cxnId="{5FB11B08-0094-8545-9E28-5E67464A39CA}">
      <dgm:prSet/>
      <dgm:spPr/>
      <dgm:t>
        <a:bodyPr/>
        <a:lstStyle/>
        <a:p>
          <a:endParaRPr lang="en-US"/>
        </a:p>
      </dgm:t>
    </dgm:pt>
    <dgm:pt modelId="{20671D98-A998-CF4C-A345-AF0D1F26475B}">
      <dgm:prSet phldrT="[Text]"/>
      <dgm:spPr/>
      <dgm:t>
        <a:bodyPr/>
        <a:lstStyle/>
        <a:p>
          <a:r>
            <a:rPr lang="tr-TR" dirty="0" err="1" smtClean="0">
              <a:latin typeface="Calibri" pitchFamily="34" charset="0"/>
            </a:rPr>
            <a:t>Introduction</a:t>
          </a:r>
          <a:endParaRPr lang="en-US" dirty="0">
            <a:latin typeface="Calibri" pitchFamily="34" charset="0"/>
          </a:endParaRPr>
        </a:p>
      </dgm:t>
    </dgm:pt>
    <dgm:pt modelId="{7FA984B2-03B8-2941-96EB-B5A9979B2553}" type="parTrans" cxnId="{0808A34D-EDFF-A94A-BDF2-5A10DEA3351A}">
      <dgm:prSet/>
      <dgm:spPr/>
      <dgm:t>
        <a:bodyPr/>
        <a:lstStyle/>
        <a:p>
          <a:endParaRPr lang="en-US"/>
        </a:p>
      </dgm:t>
    </dgm:pt>
    <dgm:pt modelId="{1D7298B6-3AE9-D047-9661-CD0519FC0BE4}" type="sibTrans" cxnId="{0808A34D-EDFF-A94A-BDF2-5A10DEA3351A}">
      <dgm:prSet/>
      <dgm:spPr/>
      <dgm:t>
        <a:bodyPr/>
        <a:lstStyle/>
        <a:p>
          <a:endParaRPr lang="en-US"/>
        </a:p>
      </dgm:t>
    </dgm:pt>
    <dgm:pt modelId="{A3E22F25-4A50-194E-A55C-BC2662056BC2}">
      <dgm:prSet phldrT="[Text]" phldr="1"/>
      <dgm:spPr/>
      <dgm:t>
        <a:bodyPr/>
        <a:lstStyle/>
        <a:p>
          <a:endParaRPr lang="en-US" dirty="0">
            <a:latin typeface="Calibri" pitchFamily="34" charset="0"/>
          </a:endParaRPr>
        </a:p>
      </dgm:t>
    </dgm:pt>
    <dgm:pt modelId="{74562753-8B5A-2444-9AED-A1EAFB23E803}" type="parTrans" cxnId="{DF7819B7-A501-9647-9546-2EC75C84A3ED}">
      <dgm:prSet/>
      <dgm:spPr/>
      <dgm:t>
        <a:bodyPr/>
        <a:lstStyle/>
        <a:p>
          <a:endParaRPr lang="en-US"/>
        </a:p>
      </dgm:t>
    </dgm:pt>
    <dgm:pt modelId="{75C3045C-FB3F-0547-B15C-53096C1BD0E5}" type="sibTrans" cxnId="{DF7819B7-A501-9647-9546-2EC75C84A3ED}">
      <dgm:prSet/>
      <dgm:spPr/>
      <dgm:t>
        <a:bodyPr/>
        <a:lstStyle/>
        <a:p>
          <a:endParaRPr lang="en-US"/>
        </a:p>
      </dgm:t>
    </dgm:pt>
    <dgm:pt modelId="{42F48CD2-462C-314C-8368-F41AC22E4840}">
      <dgm:prSet phldrT="[Text]"/>
      <dgm:spPr/>
      <dgm:t>
        <a:bodyPr/>
        <a:lstStyle/>
        <a:p>
          <a:r>
            <a:rPr lang="tr-TR" dirty="0" err="1" smtClean="0">
              <a:latin typeface="Calibri" pitchFamily="34" charset="0"/>
            </a:rPr>
            <a:t>Public</a:t>
          </a:r>
          <a:r>
            <a:rPr lang="tr-TR" dirty="0" smtClean="0">
              <a:latin typeface="Calibri" pitchFamily="34" charset="0"/>
            </a:rPr>
            <a:t> </a:t>
          </a:r>
          <a:r>
            <a:rPr lang="tr-TR" dirty="0" err="1" smtClean="0">
              <a:latin typeface="Calibri" pitchFamily="34" charset="0"/>
            </a:rPr>
            <a:t>Procurement</a:t>
          </a:r>
          <a:r>
            <a:rPr lang="tr-TR" dirty="0" smtClean="0">
              <a:latin typeface="Calibri" pitchFamily="34" charset="0"/>
            </a:rPr>
            <a:t> </a:t>
          </a:r>
          <a:r>
            <a:rPr lang="tr-TR" dirty="0" err="1" smtClean="0">
              <a:latin typeface="Calibri" pitchFamily="34" charset="0"/>
            </a:rPr>
            <a:t>System</a:t>
          </a:r>
          <a:r>
            <a:rPr lang="tr-TR" dirty="0" smtClean="0">
              <a:latin typeface="Calibri" pitchFamily="34" charset="0"/>
            </a:rPr>
            <a:t> in </a:t>
          </a:r>
          <a:r>
            <a:rPr lang="tr-TR" dirty="0" err="1" smtClean="0">
              <a:latin typeface="Calibri" pitchFamily="34" charset="0"/>
            </a:rPr>
            <a:t>Turkey</a:t>
          </a:r>
          <a:endParaRPr lang="en-US" dirty="0">
            <a:latin typeface="Calibri" pitchFamily="34" charset="0"/>
          </a:endParaRPr>
        </a:p>
      </dgm:t>
    </dgm:pt>
    <dgm:pt modelId="{B872D804-0B7D-0148-A7DD-346BA99E0DD8}" type="parTrans" cxnId="{6C6FDB90-8188-1049-90EE-0D4F563D6B09}">
      <dgm:prSet/>
      <dgm:spPr/>
      <dgm:t>
        <a:bodyPr/>
        <a:lstStyle/>
        <a:p>
          <a:endParaRPr lang="en-US"/>
        </a:p>
      </dgm:t>
    </dgm:pt>
    <dgm:pt modelId="{E2358C6E-EBDA-1349-9D9D-33E48E1502C6}" type="sibTrans" cxnId="{6C6FDB90-8188-1049-90EE-0D4F563D6B09}">
      <dgm:prSet/>
      <dgm:spPr/>
      <dgm:t>
        <a:bodyPr/>
        <a:lstStyle/>
        <a:p>
          <a:endParaRPr lang="en-US"/>
        </a:p>
      </dgm:t>
    </dgm:pt>
    <dgm:pt modelId="{0578AD0D-0AF4-2E4C-A454-76E66CCFF7E4}">
      <dgm:prSet phldrT="[Text]" phldr="1"/>
      <dgm:spPr/>
      <dgm:t>
        <a:bodyPr/>
        <a:lstStyle/>
        <a:p>
          <a:endParaRPr lang="en-US" dirty="0">
            <a:latin typeface="Calibri" pitchFamily="34" charset="0"/>
          </a:endParaRPr>
        </a:p>
      </dgm:t>
    </dgm:pt>
    <dgm:pt modelId="{13F786C3-B6D3-3E43-9F7F-7F75998BF509}" type="parTrans" cxnId="{10F2B186-47FF-8C4A-B367-F291546FD9D7}">
      <dgm:prSet/>
      <dgm:spPr/>
      <dgm:t>
        <a:bodyPr/>
        <a:lstStyle/>
        <a:p>
          <a:endParaRPr lang="en-US"/>
        </a:p>
      </dgm:t>
    </dgm:pt>
    <dgm:pt modelId="{887402FC-CCC3-9A43-87A9-D23AB1FADC93}" type="sibTrans" cxnId="{10F2B186-47FF-8C4A-B367-F291546FD9D7}">
      <dgm:prSet/>
      <dgm:spPr/>
      <dgm:t>
        <a:bodyPr/>
        <a:lstStyle/>
        <a:p>
          <a:endParaRPr lang="en-US"/>
        </a:p>
      </dgm:t>
    </dgm:pt>
    <dgm:pt modelId="{130CC46D-192B-C447-9B43-3DAA6E74F33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err="1" smtClean="0">
              <a:latin typeface="Calibri" pitchFamily="34" charset="0"/>
            </a:rPr>
            <a:t>Measuring</a:t>
          </a:r>
          <a:r>
            <a:rPr lang="tr-TR" dirty="0" smtClean="0">
              <a:latin typeface="Calibri" pitchFamily="34" charset="0"/>
            </a:rPr>
            <a:t> </a:t>
          </a:r>
          <a:r>
            <a:rPr lang="tr-TR" dirty="0" err="1" smtClean="0">
              <a:latin typeface="Calibri" pitchFamily="34" charset="0"/>
            </a:rPr>
            <a:t>Performance</a:t>
          </a:r>
          <a:r>
            <a:rPr lang="tr-TR" dirty="0" smtClean="0">
              <a:latin typeface="Calibri" pitchFamily="34" charset="0"/>
            </a:rPr>
            <a:t> in </a:t>
          </a:r>
          <a:r>
            <a:rPr lang="tr-TR" dirty="0" err="1" smtClean="0">
              <a:latin typeface="Calibri" pitchFamily="34" charset="0"/>
            </a:rPr>
            <a:t>Turkish</a:t>
          </a:r>
          <a:r>
            <a:rPr lang="tr-TR" dirty="0" smtClean="0">
              <a:latin typeface="Calibri" pitchFamily="34" charset="0"/>
            </a:rPr>
            <a:t> </a:t>
          </a:r>
          <a:r>
            <a:rPr lang="tr-TR" dirty="0" err="1" smtClean="0">
              <a:latin typeface="Calibri" pitchFamily="34" charset="0"/>
            </a:rPr>
            <a:t>Public</a:t>
          </a:r>
          <a:r>
            <a:rPr lang="tr-TR" dirty="0" smtClean="0">
              <a:latin typeface="Calibri" pitchFamily="34" charset="0"/>
            </a:rPr>
            <a:t> </a:t>
          </a:r>
          <a:r>
            <a:rPr lang="tr-TR" dirty="0" err="1" smtClean="0">
              <a:latin typeface="Calibri" pitchFamily="34" charset="0"/>
            </a:rPr>
            <a:t>Procurement</a:t>
          </a:r>
          <a:r>
            <a:rPr lang="tr-TR" dirty="0" smtClean="0">
              <a:latin typeface="Calibri" pitchFamily="34" charset="0"/>
            </a:rPr>
            <a:t> </a:t>
          </a:r>
          <a:r>
            <a:rPr lang="tr-TR" dirty="0" err="1" smtClean="0">
              <a:latin typeface="Calibri" pitchFamily="34" charset="0"/>
            </a:rPr>
            <a:t>System</a:t>
          </a:r>
          <a:endParaRPr lang="en-US" dirty="0" smtClean="0">
            <a:latin typeface="Calibri" pitchFamily="34" charset="0"/>
          </a:endParaRPr>
        </a:p>
      </dgm:t>
    </dgm:pt>
    <dgm:pt modelId="{45EEB050-53CD-7748-ACB2-7D14962F1B81}" type="parTrans" cxnId="{EFD7BF60-026A-6B4F-BE00-0020E0D73A48}">
      <dgm:prSet/>
      <dgm:spPr/>
      <dgm:t>
        <a:bodyPr/>
        <a:lstStyle/>
        <a:p>
          <a:endParaRPr lang="en-US"/>
        </a:p>
      </dgm:t>
    </dgm:pt>
    <dgm:pt modelId="{7D3AA826-895E-A64B-B63A-2AEA7BA70849}" type="sibTrans" cxnId="{EFD7BF60-026A-6B4F-BE00-0020E0D73A48}">
      <dgm:prSet/>
      <dgm:spPr/>
      <dgm:t>
        <a:bodyPr/>
        <a:lstStyle/>
        <a:p>
          <a:endParaRPr lang="en-US"/>
        </a:p>
      </dgm:t>
    </dgm:pt>
    <dgm:pt modelId="{A953ECF5-7628-0247-BDD6-71AF9BAB723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err="1" smtClean="0">
              <a:latin typeface="Calibri" pitchFamily="34" charset="0"/>
            </a:rPr>
            <a:t>Challenges</a:t>
          </a:r>
          <a:endParaRPr lang="en-US" dirty="0" smtClean="0">
            <a:latin typeface="Calibri" pitchFamily="34" charset="0"/>
          </a:endParaRPr>
        </a:p>
        <a:p>
          <a:pPr marL="171450" indent="0" defTabSz="711200">
            <a:lnSpc>
              <a:spcPct val="90000"/>
            </a:lnSpc>
            <a:spcBef>
              <a:spcPct val="0"/>
            </a:spcBef>
            <a:spcAft>
              <a:spcPct val="15000"/>
            </a:spcAft>
            <a:buNone/>
          </a:pPr>
          <a:endParaRPr lang="en-US" dirty="0">
            <a:latin typeface="Calibri" pitchFamily="34" charset="0"/>
          </a:endParaRPr>
        </a:p>
      </dgm:t>
    </dgm:pt>
    <dgm:pt modelId="{AAEC9C34-C00D-7F4E-933A-1F4EFBFD35A7}" type="parTrans" cxnId="{91C85EBA-164E-3D44-BDA3-89A1D6EA4139}">
      <dgm:prSet/>
      <dgm:spPr/>
      <dgm:t>
        <a:bodyPr/>
        <a:lstStyle/>
        <a:p>
          <a:endParaRPr lang="en-US"/>
        </a:p>
      </dgm:t>
    </dgm:pt>
    <dgm:pt modelId="{43551045-7749-0A49-83B9-01B7E43B75EF}" type="sibTrans" cxnId="{91C85EBA-164E-3D44-BDA3-89A1D6EA4139}">
      <dgm:prSet/>
      <dgm:spPr/>
      <dgm:t>
        <a:bodyPr/>
        <a:lstStyle/>
        <a:p>
          <a:endParaRPr lang="en-US"/>
        </a:p>
      </dgm:t>
    </dgm:pt>
    <dgm:pt modelId="{AF20D7EA-1D4B-4240-B0BA-127C25738818}">
      <dgm:prSet phldrT="[Text]"/>
      <dgm:spPr/>
      <dgm:t>
        <a:bodyPr/>
        <a:lstStyle/>
        <a:p>
          <a:pPr marL="0" indent="0" defTabSz="1022350">
            <a:lnSpc>
              <a:spcPct val="90000"/>
            </a:lnSpc>
            <a:spcBef>
              <a:spcPct val="0"/>
            </a:spcBef>
            <a:spcAft>
              <a:spcPct val="15000"/>
            </a:spcAft>
            <a:buNone/>
          </a:pPr>
          <a:r>
            <a:rPr lang="tr-TR" b="0" dirty="0" smtClean="0">
              <a:latin typeface="Calibri" pitchFamily="34" charset="0"/>
            </a:rPr>
            <a:t>E-</a:t>
          </a:r>
          <a:r>
            <a:rPr lang="tr-TR" b="0" dirty="0" err="1" smtClean="0">
              <a:latin typeface="Calibri" pitchFamily="34" charset="0"/>
            </a:rPr>
            <a:t>Procurement</a:t>
          </a:r>
          <a:r>
            <a:rPr lang="tr-TR" b="0" dirty="0" smtClean="0">
              <a:latin typeface="Calibri" pitchFamily="34" charset="0"/>
            </a:rPr>
            <a:t> </a:t>
          </a:r>
          <a:r>
            <a:rPr lang="tr-TR" b="0" dirty="0" err="1" smtClean="0">
              <a:latin typeface="Calibri" pitchFamily="34" charset="0"/>
            </a:rPr>
            <a:t>and</a:t>
          </a:r>
          <a:r>
            <a:rPr lang="tr-TR" b="0" dirty="0" smtClean="0">
              <a:latin typeface="Calibri" pitchFamily="34" charset="0"/>
            </a:rPr>
            <a:t> Business </a:t>
          </a:r>
          <a:r>
            <a:rPr lang="tr-TR" b="0" dirty="0" err="1" smtClean="0">
              <a:latin typeface="Calibri" pitchFamily="34" charset="0"/>
            </a:rPr>
            <a:t>Intelligence</a:t>
          </a:r>
          <a:endParaRPr lang="en-US" b="0" dirty="0">
            <a:latin typeface="Calibri" pitchFamily="34" charset="0"/>
          </a:endParaRPr>
        </a:p>
      </dgm:t>
    </dgm:pt>
    <dgm:pt modelId="{2815969C-E9C5-7541-8A37-DA7B2D093479}" type="parTrans" cxnId="{38FECB99-E92E-294A-BC44-12433A0A8356}">
      <dgm:prSet/>
      <dgm:spPr/>
      <dgm:t>
        <a:bodyPr/>
        <a:lstStyle/>
        <a:p>
          <a:endParaRPr lang="en-US"/>
        </a:p>
      </dgm:t>
    </dgm:pt>
    <dgm:pt modelId="{1D824166-5E2D-1647-8612-513FD7AF2D7C}" type="sibTrans" cxnId="{38FECB99-E92E-294A-BC44-12433A0A8356}">
      <dgm:prSet/>
      <dgm:spPr/>
      <dgm:t>
        <a:bodyPr/>
        <a:lstStyle/>
        <a:p>
          <a:endParaRPr lang="en-US"/>
        </a:p>
      </dgm:t>
    </dgm:pt>
    <dgm:pt modelId="{3B0E5B02-9287-5B4A-B6C7-AE6488A979F2}">
      <dgm:prSet phldrT="[Text]"/>
      <dgm:spPr/>
      <dgm:t>
        <a:bodyPr/>
        <a:lstStyle/>
        <a:p>
          <a:endParaRPr lang="en-US" dirty="0">
            <a:latin typeface="Calibri" pitchFamily="34" charset="0"/>
          </a:endParaRPr>
        </a:p>
      </dgm:t>
    </dgm:pt>
    <dgm:pt modelId="{9B4E63E3-BEF5-3344-A4E0-2A2A51DDFF5C}" type="parTrans" cxnId="{111E86E7-3329-B84F-8A8A-2F53F166163C}">
      <dgm:prSet/>
      <dgm:spPr/>
      <dgm:t>
        <a:bodyPr/>
        <a:lstStyle/>
        <a:p>
          <a:endParaRPr lang="en-US"/>
        </a:p>
      </dgm:t>
    </dgm:pt>
    <dgm:pt modelId="{FDEB6B2D-01E5-4F4D-98F5-106F841CC0DC}" type="sibTrans" cxnId="{111E86E7-3329-B84F-8A8A-2F53F166163C}">
      <dgm:prSet/>
      <dgm:spPr/>
      <dgm:t>
        <a:bodyPr/>
        <a:lstStyle/>
        <a:p>
          <a:endParaRPr lang="en-US"/>
        </a:p>
      </dgm:t>
    </dgm:pt>
    <dgm:pt modelId="{5D2DCC60-F6D3-C342-9728-7E65AFA6B039}">
      <dgm:prSet phldrT="[Text]"/>
      <dgm:spPr/>
      <dgm:t>
        <a:bodyPr/>
        <a:lstStyle/>
        <a:p>
          <a:endParaRPr lang="en-US" dirty="0">
            <a:latin typeface="Calibri" pitchFamily="34" charset="0"/>
          </a:endParaRPr>
        </a:p>
      </dgm:t>
    </dgm:pt>
    <dgm:pt modelId="{42C30E53-84A7-1749-8759-3DF2D8D2B008}" type="parTrans" cxnId="{AE3E72C9-8B30-0140-B8F3-2EDC445F1243}">
      <dgm:prSet/>
      <dgm:spPr/>
      <dgm:t>
        <a:bodyPr/>
        <a:lstStyle/>
        <a:p>
          <a:endParaRPr lang="en-US"/>
        </a:p>
      </dgm:t>
    </dgm:pt>
    <dgm:pt modelId="{8A244177-0C75-514F-B95F-B07549C47B6E}" type="sibTrans" cxnId="{AE3E72C9-8B30-0140-B8F3-2EDC445F1243}">
      <dgm:prSet/>
      <dgm:spPr/>
      <dgm:t>
        <a:bodyPr/>
        <a:lstStyle/>
        <a:p>
          <a:endParaRPr lang="en-US"/>
        </a:p>
      </dgm:t>
    </dgm:pt>
    <dgm:pt modelId="{F6B670F4-D7A1-174D-BECA-623E313C5A37}">
      <dgm:prSet phldrT="[Text]"/>
      <dgm:spPr/>
      <dgm:t>
        <a:bodyPr/>
        <a:lstStyle/>
        <a:p>
          <a:endParaRPr lang="en-US" dirty="0">
            <a:latin typeface="Calibri" pitchFamily="34" charset="0"/>
          </a:endParaRPr>
        </a:p>
      </dgm:t>
    </dgm:pt>
    <dgm:pt modelId="{BD43FB44-397E-AD43-A6EE-7D2761A54785}" type="parTrans" cxnId="{140D4379-2E23-6343-B239-0494EAFF4382}">
      <dgm:prSet/>
      <dgm:spPr/>
      <dgm:t>
        <a:bodyPr/>
        <a:lstStyle/>
        <a:p>
          <a:endParaRPr lang="en-US"/>
        </a:p>
      </dgm:t>
    </dgm:pt>
    <dgm:pt modelId="{E77827CB-A0A3-2644-94C5-CD6E50FF261B}" type="sibTrans" cxnId="{140D4379-2E23-6343-B239-0494EAFF4382}">
      <dgm:prSet/>
      <dgm:spPr/>
      <dgm:t>
        <a:bodyPr/>
        <a:lstStyle/>
        <a:p>
          <a:endParaRPr lang="en-US"/>
        </a:p>
      </dgm:t>
    </dgm:pt>
    <dgm:pt modelId="{4643DC4F-864B-E245-AF5A-F402138DFA96}">
      <dgm:prSet phldrT="[Text]"/>
      <dgm:spPr/>
      <dgm:t>
        <a:bodyPr/>
        <a:lstStyle/>
        <a:p>
          <a:endParaRPr lang="en-US" dirty="0">
            <a:latin typeface="Calibri" pitchFamily="34" charset="0"/>
          </a:endParaRPr>
        </a:p>
      </dgm:t>
    </dgm:pt>
    <dgm:pt modelId="{C4A6E363-96ED-D847-AF60-44AF82CAD97B}" type="parTrans" cxnId="{40045CB4-5188-2247-9619-3DA549EC0147}">
      <dgm:prSet/>
      <dgm:spPr/>
      <dgm:t>
        <a:bodyPr/>
        <a:lstStyle/>
        <a:p>
          <a:endParaRPr lang="en-US"/>
        </a:p>
      </dgm:t>
    </dgm:pt>
    <dgm:pt modelId="{20C59915-CCE7-E049-8D3F-02C0DF435CDC}" type="sibTrans" cxnId="{40045CB4-5188-2247-9619-3DA549EC0147}">
      <dgm:prSet/>
      <dgm:spPr/>
      <dgm:t>
        <a:bodyPr/>
        <a:lstStyle/>
        <a:p>
          <a:endParaRPr lang="en-US"/>
        </a:p>
      </dgm:t>
    </dgm:pt>
    <dgm:pt modelId="{8B750012-40A7-44E3-B1CC-2069578E46B5}">
      <dgm:prSet phldrT="[Text]"/>
      <dgm:spPr/>
      <dgm:t>
        <a:bodyPr/>
        <a:lstStyle/>
        <a:p>
          <a:endParaRPr lang="en-US" dirty="0">
            <a:latin typeface="Calibri" pitchFamily="34" charset="0"/>
          </a:endParaRPr>
        </a:p>
      </dgm:t>
    </dgm:pt>
    <dgm:pt modelId="{92D5812E-5AB9-4AC3-BF03-EAFFFDFDDF4D}" type="parTrans" cxnId="{06EBBC00-03B8-4D40-B2FB-A350C6DDFA7B}">
      <dgm:prSet/>
      <dgm:spPr/>
      <dgm:t>
        <a:bodyPr/>
        <a:lstStyle/>
        <a:p>
          <a:endParaRPr lang="tr-TR"/>
        </a:p>
      </dgm:t>
    </dgm:pt>
    <dgm:pt modelId="{2F4A741B-6C44-4FD0-AEBD-EA9A8F2B425B}" type="sibTrans" cxnId="{06EBBC00-03B8-4D40-B2FB-A350C6DDFA7B}">
      <dgm:prSet/>
      <dgm:spPr/>
      <dgm:t>
        <a:bodyPr/>
        <a:lstStyle/>
        <a:p>
          <a:endParaRPr lang="tr-TR"/>
        </a:p>
      </dgm:t>
    </dgm:pt>
    <dgm:pt modelId="{BD2C7B34-E580-415F-B5C6-4D0B18D3DCF2}">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latin typeface="Calibri" pitchFamily="34" charset="0"/>
            </a:rPr>
            <a:t>Q &amp; A</a:t>
          </a:r>
          <a:endParaRPr lang="en-US" dirty="0" smtClean="0">
            <a:latin typeface="Calibri" pitchFamily="34" charset="0"/>
          </a:endParaRPr>
        </a:p>
        <a:p>
          <a:pPr marL="228600" indent="0" defTabSz="1022350">
            <a:lnSpc>
              <a:spcPct val="90000"/>
            </a:lnSpc>
            <a:spcBef>
              <a:spcPct val="0"/>
            </a:spcBef>
            <a:spcAft>
              <a:spcPct val="15000"/>
            </a:spcAft>
            <a:buNone/>
          </a:pPr>
          <a:endParaRPr lang="tr-TR" dirty="0"/>
        </a:p>
      </dgm:t>
    </dgm:pt>
    <dgm:pt modelId="{FA48AB50-69BC-4C0F-9072-9A411EA50A57}" type="parTrans" cxnId="{02F81D0D-CD91-42F0-80AD-11330B64CCDB}">
      <dgm:prSet/>
      <dgm:spPr/>
      <dgm:t>
        <a:bodyPr/>
        <a:lstStyle/>
        <a:p>
          <a:endParaRPr lang="tr-TR"/>
        </a:p>
      </dgm:t>
    </dgm:pt>
    <dgm:pt modelId="{A0B65502-CD4D-4926-A48E-CA5241642359}" type="sibTrans" cxnId="{02F81D0D-CD91-42F0-80AD-11330B64CCDB}">
      <dgm:prSet/>
      <dgm:spPr/>
      <dgm:t>
        <a:bodyPr/>
        <a:lstStyle/>
        <a:p>
          <a:endParaRPr lang="tr-TR"/>
        </a:p>
      </dgm:t>
    </dgm:pt>
    <dgm:pt modelId="{96AF74E5-585D-43EA-93FE-0085C31B5A28}">
      <dgm:prSet/>
      <dgm:spPr/>
      <dgm:t>
        <a:bodyPr/>
        <a:lstStyle/>
        <a:p>
          <a:r>
            <a:rPr lang="tr-TR" dirty="0" err="1" smtClean="0">
              <a:latin typeface="Calibri" pitchFamily="34" charset="0"/>
            </a:rPr>
            <a:t>Measuring</a:t>
          </a:r>
          <a:r>
            <a:rPr lang="tr-TR" dirty="0" smtClean="0">
              <a:latin typeface="Calibri" pitchFamily="34" charset="0"/>
            </a:rPr>
            <a:t> </a:t>
          </a:r>
          <a:r>
            <a:rPr lang="tr-TR" dirty="0" err="1" smtClean="0">
              <a:latin typeface="Calibri" pitchFamily="34" charset="0"/>
            </a:rPr>
            <a:t>Performance</a:t>
          </a:r>
          <a:r>
            <a:rPr lang="tr-TR" dirty="0" smtClean="0">
              <a:latin typeface="Calibri" pitchFamily="34" charset="0"/>
            </a:rPr>
            <a:t> (</a:t>
          </a:r>
          <a:r>
            <a:rPr lang="tr-TR" dirty="0" err="1" smtClean="0">
              <a:latin typeface="Calibri" pitchFamily="34" charset="0"/>
            </a:rPr>
            <a:t>cont</a:t>
          </a:r>
          <a:r>
            <a:rPr lang="tr-TR" dirty="0" smtClean="0">
              <a:latin typeface="Calibri" pitchFamily="34" charset="0"/>
            </a:rPr>
            <a:t>.)</a:t>
          </a:r>
          <a:endParaRPr lang="en-US" dirty="0" smtClean="0">
            <a:latin typeface="Calibri" pitchFamily="34" charset="0"/>
          </a:endParaRPr>
        </a:p>
      </dgm:t>
    </dgm:pt>
    <dgm:pt modelId="{34BC0780-1E81-4391-8718-DDA0E6156D49}" type="parTrans" cxnId="{5DB552BF-FEAB-41A4-BAB4-7759600AB631}">
      <dgm:prSet/>
      <dgm:spPr/>
      <dgm:t>
        <a:bodyPr/>
        <a:lstStyle/>
        <a:p>
          <a:endParaRPr lang="tr-TR"/>
        </a:p>
      </dgm:t>
    </dgm:pt>
    <dgm:pt modelId="{DC9CF455-2D41-467B-BA08-41FA22CD10B4}" type="sibTrans" cxnId="{5DB552BF-FEAB-41A4-BAB4-7759600AB631}">
      <dgm:prSet/>
      <dgm:spPr/>
      <dgm:t>
        <a:bodyPr/>
        <a:lstStyle/>
        <a:p>
          <a:endParaRPr lang="tr-TR"/>
        </a:p>
      </dgm:t>
    </dgm:pt>
    <dgm:pt modelId="{9DE2AB4C-3F7A-8B4E-B345-4033FC4D7146}" type="pres">
      <dgm:prSet presAssocID="{66343D93-C618-B54E-B9FB-55F6B46089A7}" presName="linearFlow" presStyleCnt="0">
        <dgm:presLayoutVars>
          <dgm:dir/>
          <dgm:animLvl val="lvl"/>
          <dgm:resizeHandles val="exact"/>
        </dgm:presLayoutVars>
      </dgm:prSet>
      <dgm:spPr/>
      <dgm:t>
        <a:bodyPr/>
        <a:lstStyle/>
        <a:p>
          <a:endParaRPr lang="en-US"/>
        </a:p>
      </dgm:t>
    </dgm:pt>
    <dgm:pt modelId="{7E6CCFA7-0481-7442-91C7-1E61B2C94F73}" type="pres">
      <dgm:prSet presAssocID="{787A3C14-1C29-6240-B811-4F304BDFED2E}" presName="composite" presStyleCnt="0"/>
      <dgm:spPr/>
      <dgm:t>
        <a:bodyPr/>
        <a:lstStyle/>
        <a:p>
          <a:endParaRPr lang="en-US"/>
        </a:p>
      </dgm:t>
    </dgm:pt>
    <dgm:pt modelId="{F72F8612-1606-9247-9A79-8BFDA806B78A}" type="pres">
      <dgm:prSet presAssocID="{787A3C14-1C29-6240-B811-4F304BDFED2E}" presName="parentText" presStyleLbl="alignNode1" presStyleIdx="0" presStyleCnt="7">
        <dgm:presLayoutVars>
          <dgm:chMax val="1"/>
          <dgm:bulletEnabled val="1"/>
        </dgm:presLayoutVars>
      </dgm:prSet>
      <dgm:spPr/>
      <dgm:t>
        <a:bodyPr/>
        <a:lstStyle/>
        <a:p>
          <a:endParaRPr lang="en-US"/>
        </a:p>
      </dgm:t>
    </dgm:pt>
    <dgm:pt modelId="{52F84EF7-12CE-9A4F-924E-1AB7356BC528}" type="pres">
      <dgm:prSet presAssocID="{787A3C14-1C29-6240-B811-4F304BDFED2E}" presName="descendantText" presStyleLbl="alignAcc1" presStyleIdx="0" presStyleCnt="7">
        <dgm:presLayoutVars>
          <dgm:bulletEnabled val="1"/>
        </dgm:presLayoutVars>
      </dgm:prSet>
      <dgm:spPr/>
      <dgm:t>
        <a:bodyPr/>
        <a:lstStyle/>
        <a:p>
          <a:endParaRPr lang="en-US"/>
        </a:p>
      </dgm:t>
    </dgm:pt>
    <dgm:pt modelId="{C5572BE7-DD2D-8C41-8F76-2C83386959AE}" type="pres">
      <dgm:prSet presAssocID="{0F35B6FD-5240-934C-B5C6-4F065C61FF15}" presName="sp" presStyleCnt="0"/>
      <dgm:spPr/>
      <dgm:t>
        <a:bodyPr/>
        <a:lstStyle/>
        <a:p>
          <a:endParaRPr lang="en-US"/>
        </a:p>
      </dgm:t>
    </dgm:pt>
    <dgm:pt modelId="{E9FAE5DB-9F9D-4841-898C-95BEE4B83AB4}" type="pres">
      <dgm:prSet presAssocID="{A3E22F25-4A50-194E-A55C-BC2662056BC2}" presName="composite" presStyleCnt="0"/>
      <dgm:spPr/>
      <dgm:t>
        <a:bodyPr/>
        <a:lstStyle/>
        <a:p>
          <a:endParaRPr lang="en-US"/>
        </a:p>
      </dgm:t>
    </dgm:pt>
    <dgm:pt modelId="{6B06B5C8-2247-2B43-9E5A-5B9F78BEEA73}" type="pres">
      <dgm:prSet presAssocID="{A3E22F25-4A50-194E-A55C-BC2662056BC2}" presName="parentText" presStyleLbl="alignNode1" presStyleIdx="1" presStyleCnt="7">
        <dgm:presLayoutVars>
          <dgm:chMax val="1"/>
          <dgm:bulletEnabled val="1"/>
        </dgm:presLayoutVars>
      </dgm:prSet>
      <dgm:spPr/>
      <dgm:t>
        <a:bodyPr/>
        <a:lstStyle/>
        <a:p>
          <a:endParaRPr lang="en-US"/>
        </a:p>
      </dgm:t>
    </dgm:pt>
    <dgm:pt modelId="{0B1B2FF0-BD25-8148-84FB-4E53135D3F0E}" type="pres">
      <dgm:prSet presAssocID="{A3E22F25-4A50-194E-A55C-BC2662056BC2}" presName="descendantText" presStyleLbl="alignAcc1" presStyleIdx="1" presStyleCnt="7">
        <dgm:presLayoutVars>
          <dgm:bulletEnabled val="1"/>
        </dgm:presLayoutVars>
      </dgm:prSet>
      <dgm:spPr/>
      <dgm:t>
        <a:bodyPr/>
        <a:lstStyle/>
        <a:p>
          <a:endParaRPr lang="en-US"/>
        </a:p>
      </dgm:t>
    </dgm:pt>
    <dgm:pt modelId="{AA46823B-2B2A-C044-9C41-B2097AF540A1}" type="pres">
      <dgm:prSet presAssocID="{75C3045C-FB3F-0547-B15C-53096C1BD0E5}" presName="sp" presStyleCnt="0"/>
      <dgm:spPr/>
      <dgm:t>
        <a:bodyPr/>
        <a:lstStyle/>
        <a:p>
          <a:endParaRPr lang="en-US"/>
        </a:p>
      </dgm:t>
    </dgm:pt>
    <dgm:pt modelId="{AB7A792D-9044-064B-AC63-BE33887F23DA}" type="pres">
      <dgm:prSet presAssocID="{0578AD0D-0AF4-2E4C-A454-76E66CCFF7E4}" presName="composite" presStyleCnt="0"/>
      <dgm:spPr/>
      <dgm:t>
        <a:bodyPr/>
        <a:lstStyle/>
        <a:p>
          <a:endParaRPr lang="en-US"/>
        </a:p>
      </dgm:t>
    </dgm:pt>
    <dgm:pt modelId="{36B5DB97-EEC4-2346-A513-59965B35D0D2}" type="pres">
      <dgm:prSet presAssocID="{0578AD0D-0AF4-2E4C-A454-76E66CCFF7E4}" presName="parentText" presStyleLbl="alignNode1" presStyleIdx="2" presStyleCnt="7">
        <dgm:presLayoutVars>
          <dgm:chMax val="1"/>
          <dgm:bulletEnabled val="1"/>
        </dgm:presLayoutVars>
      </dgm:prSet>
      <dgm:spPr/>
      <dgm:t>
        <a:bodyPr/>
        <a:lstStyle/>
        <a:p>
          <a:endParaRPr lang="en-US"/>
        </a:p>
      </dgm:t>
    </dgm:pt>
    <dgm:pt modelId="{DB249F3F-9E58-604B-A7A6-152F65911639}" type="pres">
      <dgm:prSet presAssocID="{0578AD0D-0AF4-2E4C-A454-76E66CCFF7E4}" presName="descendantText" presStyleLbl="alignAcc1" presStyleIdx="2" presStyleCnt="7">
        <dgm:presLayoutVars>
          <dgm:bulletEnabled val="1"/>
        </dgm:presLayoutVars>
      </dgm:prSet>
      <dgm:spPr/>
      <dgm:t>
        <a:bodyPr/>
        <a:lstStyle/>
        <a:p>
          <a:endParaRPr lang="en-US"/>
        </a:p>
      </dgm:t>
    </dgm:pt>
    <dgm:pt modelId="{6407CC49-1EA8-B743-8BB0-FF7FACC326F8}" type="pres">
      <dgm:prSet presAssocID="{887402FC-CCC3-9A43-87A9-D23AB1FADC93}" presName="sp" presStyleCnt="0"/>
      <dgm:spPr/>
      <dgm:t>
        <a:bodyPr/>
        <a:lstStyle/>
        <a:p>
          <a:endParaRPr lang="en-US"/>
        </a:p>
      </dgm:t>
    </dgm:pt>
    <dgm:pt modelId="{E15C5891-27E4-134F-BEBA-D695F9824337}" type="pres">
      <dgm:prSet presAssocID="{5D2DCC60-F6D3-C342-9728-7E65AFA6B039}" presName="composite" presStyleCnt="0"/>
      <dgm:spPr/>
      <dgm:t>
        <a:bodyPr/>
        <a:lstStyle/>
        <a:p>
          <a:endParaRPr lang="tr-TR"/>
        </a:p>
      </dgm:t>
    </dgm:pt>
    <dgm:pt modelId="{928DFD6E-89BF-DB4B-8F8A-6B2057E597A5}" type="pres">
      <dgm:prSet presAssocID="{5D2DCC60-F6D3-C342-9728-7E65AFA6B039}" presName="parentText" presStyleLbl="alignNode1" presStyleIdx="3" presStyleCnt="7">
        <dgm:presLayoutVars>
          <dgm:chMax val="1"/>
          <dgm:bulletEnabled val="1"/>
        </dgm:presLayoutVars>
      </dgm:prSet>
      <dgm:spPr/>
      <dgm:t>
        <a:bodyPr/>
        <a:lstStyle/>
        <a:p>
          <a:endParaRPr lang="en-US"/>
        </a:p>
      </dgm:t>
    </dgm:pt>
    <dgm:pt modelId="{7E1ABB0E-B348-D74B-91DC-8FEB1F3BC946}" type="pres">
      <dgm:prSet presAssocID="{5D2DCC60-F6D3-C342-9728-7E65AFA6B039}" presName="descendantText" presStyleLbl="alignAcc1" presStyleIdx="3" presStyleCnt="7">
        <dgm:presLayoutVars>
          <dgm:bulletEnabled val="1"/>
        </dgm:presLayoutVars>
      </dgm:prSet>
      <dgm:spPr/>
      <dgm:t>
        <a:bodyPr/>
        <a:lstStyle/>
        <a:p>
          <a:endParaRPr lang="en-US"/>
        </a:p>
      </dgm:t>
    </dgm:pt>
    <dgm:pt modelId="{8D2B674F-C34C-484D-BED1-84CF0B67F5E9}" type="pres">
      <dgm:prSet presAssocID="{8A244177-0C75-514F-B95F-B07549C47B6E}" presName="sp" presStyleCnt="0"/>
      <dgm:spPr/>
      <dgm:t>
        <a:bodyPr/>
        <a:lstStyle/>
        <a:p>
          <a:endParaRPr lang="tr-TR"/>
        </a:p>
      </dgm:t>
    </dgm:pt>
    <dgm:pt modelId="{3621629C-C8AB-4342-80E4-B52588D926D5}" type="pres">
      <dgm:prSet presAssocID="{F6B670F4-D7A1-174D-BECA-623E313C5A37}" presName="composite" presStyleCnt="0"/>
      <dgm:spPr/>
      <dgm:t>
        <a:bodyPr/>
        <a:lstStyle/>
        <a:p>
          <a:endParaRPr lang="tr-TR"/>
        </a:p>
      </dgm:t>
    </dgm:pt>
    <dgm:pt modelId="{8BB85D40-AE3D-304E-8675-B940855E100C}" type="pres">
      <dgm:prSet presAssocID="{F6B670F4-D7A1-174D-BECA-623E313C5A37}" presName="parentText" presStyleLbl="alignNode1" presStyleIdx="4" presStyleCnt="7">
        <dgm:presLayoutVars>
          <dgm:chMax val="1"/>
          <dgm:bulletEnabled val="1"/>
        </dgm:presLayoutVars>
      </dgm:prSet>
      <dgm:spPr/>
      <dgm:t>
        <a:bodyPr/>
        <a:lstStyle/>
        <a:p>
          <a:endParaRPr lang="en-US"/>
        </a:p>
      </dgm:t>
    </dgm:pt>
    <dgm:pt modelId="{D90C72E4-C66B-1B40-B228-10E1ACE97A80}" type="pres">
      <dgm:prSet presAssocID="{F6B670F4-D7A1-174D-BECA-623E313C5A37}" presName="descendantText" presStyleLbl="alignAcc1" presStyleIdx="4" presStyleCnt="7">
        <dgm:presLayoutVars>
          <dgm:bulletEnabled val="1"/>
        </dgm:presLayoutVars>
      </dgm:prSet>
      <dgm:spPr/>
      <dgm:t>
        <a:bodyPr/>
        <a:lstStyle/>
        <a:p>
          <a:endParaRPr lang="en-US"/>
        </a:p>
      </dgm:t>
    </dgm:pt>
    <dgm:pt modelId="{A7C1F05C-0BE6-4647-917A-A243A5BA896E}" type="pres">
      <dgm:prSet presAssocID="{E77827CB-A0A3-2644-94C5-CD6E50FF261B}" presName="sp" presStyleCnt="0"/>
      <dgm:spPr/>
      <dgm:t>
        <a:bodyPr/>
        <a:lstStyle/>
        <a:p>
          <a:endParaRPr lang="tr-TR"/>
        </a:p>
      </dgm:t>
    </dgm:pt>
    <dgm:pt modelId="{D736E562-A29A-7241-8C16-E7744C621D20}" type="pres">
      <dgm:prSet presAssocID="{4643DC4F-864B-E245-AF5A-F402138DFA96}" presName="composite" presStyleCnt="0"/>
      <dgm:spPr/>
      <dgm:t>
        <a:bodyPr/>
        <a:lstStyle/>
        <a:p>
          <a:endParaRPr lang="tr-TR"/>
        </a:p>
      </dgm:t>
    </dgm:pt>
    <dgm:pt modelId="{EF9E2A41-E675-0B42-B766-BD9586165F05}" type="pres">
      <dgm:prSet presAssocID="{4643DC4F-864B-E245-AF5A-F402138DFA96}" presName="parentText" presStyleLbl="alignNode1" presStyleIdx="5" presStyleCnt="7">
        <dgm:presLayoutVars>
          <dgm:chMax val="1"/>
          <dgm:bulletEnabled val="1"/>
        </dgm:presLayoutVars>
      </dgm:prSet>
      <dgm:spPr/>
      <dgm:t>
        <a:bodyPr/>
        <a:lstStyle/>
        <a:p>
          <a:endParaRPr lang="en-US"/>
        </a:p>
      </dgm:t>
    </dgm:pt>
    <dgm:pt modelId="{AC1FAB61-83A2-AA4E-A34A-86221D1BC908}" type="pres">
      <dgm:prSet presAssocID="{4643DC4F-864B-E245-AF5A-F402138DFA96}" presName="descendantText" presStyleLbl="alignAcc1" presStyleIdx="5" presStyleCnt="7">
        <dgm:presLayoutVars>
          <dgm:bulletEnabled val="1"/>
        </dgm:presLayoutVars>
      </dgm:prSet>
      <dgm:spPr/>
      <dgm:t>
        <a:bodyPr/>
        <a:lstStyle/>
        <a:p>
          <a:endParaRPr lang="en-US"/>
        </a:p>
      </dgm:t>
    </dgm:pt>
    <dgm:pt modelId="{9054F4E6-924D-4EC7-951F-53BC9FF36999}" type="pres">
      <dgm:prSet presAssocID="{20C59915-CCE7-E049-8D3F-02C0DF435CDC}" presName="sp" presStyleCnt="0"/>
      <dgm:spPr/>
    </dgm:pt>
    <dgm:pt modelId="{AD2D0C1D-337D-4F34-B88C-C2AD8C623D1C}" type="pres">
      <dgm:prSet presAssocID="{8B750012-40A7-44E3-B1CC-2069578E46B5}" presName="composite" presStyleCnt="0"/>
      <dgm:spPr/>
    </dgm:pt>
    <dgm:pt modelId="{0A4FB6A6-E681-41EE-87FE-AB4056E52BFC}" type="pres">
      <dgm:prSet presAssocID="{8B750012-40A7-44E3-B1CC-2069578E46B5}" presName="parentText" presStyleLbl="alignNode1" presStyleIdx="6" presStyleCnt="7">
        <dgm:presLayoutVars>
          <dgm:chMax val="1"/>
          <dgm:bulletEnabled val="1"/>
        </dgm:presLayoutVars>
      </dgm:prSet>
      <dgm:spPr/>
      <dgm:t>
        <a:bodyPr/>
        <a:lstStyle/>
        <a:p>
          <a:endParaRPr lang="tr-TR"/>
        </a:p>
      </dgm:t>
    </dgm:pt>
    <dgm:pt modelId="{C3D615D7-B007-4A77-A747-37F319B11515}" type="pres">
      <dgm:prSet presAssocID="{8B750012-40A7-44E3-B1CC-2069578E46B5}" presName="descendantText" presStyleLbl="alignAcc1" presStyleIdx="6" presStyleCnt="7">
        <dgm:presLayoutVars>
          <dgm:bulletEnabled val="1"/>
        </dgm:presLayoutVars>
      </dgm:prSet>
      <dgm:spPr/>
      <dgm:t>
        <a:bodyPr/>
        <a:lstStyle/>
        <a:p>
          <a:endParaRPr lang="tr-TR"/>
        </a:p>
      </dgm:t>
    </dgm:pt>
  </dgm:ptLst>
  <dgm:cxnLst>
    <dgm:cxn modelId="{B0080D90-F220-784D-B101-5D7FED2CE753}" type="presOf" srcId="{AF20D7EA-1D4B-4240-B0BA-127C25738818}" destId="{7E1ABB0E-B348-D74B-91DC-8FEB1F3BC946}" srcOrd="0" destOrd="0" presId="urn:microsoft.com/office/officeart/2005/8/layout/chevron2"/>
    <dgm:cxn modelId="{BAA9CABD-6F36-ED44-8957-1F17B98B4DCF}" type="presOf" srcId="{4643DC4F-864B-E245-AF5A-F402138DFA96}" destId="{EF9E2A41-E675-0B42-B766-BD9586165F05}" srcOrd="0" destOrd="0" presId="urn:microsoft.com/office/officeart/2005/8/layout/chevron2"/>
    <dgm:cxn modelId="{F2E51474-9C3F-A64B-88C9-BEB21AE2FA31}" type="presOf" srcId="{A953ECF5-7628-0247-BDD6-71AF9BAB723C}" destId="{AC1FAB61-83A2-AA4E-A34A-86221D1BC908}" srcOrd="0" destOrd="0" presId="urn:microsoft.com/office/officeart/2005/8/layout/chevron2"/>
    <dgm:cxn modelId="{140D4379-2E23-6343-B239-0494EAFF4382}" srcId="{66343D93-C618-B54E-B9FB-55F6B46089A7}" destId="{F6B670F4-D7A1-174D-BECA-623E313C5A37}" srcOrd="4" destOrd="0" parTransId="{BD43FB44-397E-AD43-A6EE-7D2761A54785}" sibTransId="{E77827CB-A0A3-2644-94C5-CD6E50FF261B}"/>
    <dgm:cxn modelId="{3F6207EC-7E64-7247-AFC7-79981B72E243}" type="presOf" srcId="{66343D93-C618-B54E-B9FB-55F6B46089A7}" destId="{9DE2AB4C-3F7A-8B4E-B345-4033FC4D7146}" srcOrd="0" destOrd="0" presId="urn:microsoft.com/office/officeart/2005/8/layout/chevron2"/>
    <dgm:cxn modelId="{BE446D98-AC23-3844-846D-5E15FD6F7E4B}" type="presOf" srcId="{3B0E5B02-9287-5B4A-B6C7-AE6488A979F2}" destId="{D90C72E4-C66B-1B40-B228-10E1ACE97A80}" srcOrd="0" destOrd="0" presId="urn:microsoft.com/office/officeart/2005/8/layout/chevron2"/>
    <dgm:cxn modelId="{5BC742B4-5E3E-A94B-9AEA-E6964B8475FE}" type="presOf" srcId="{A3E22F25-4A50-194E-A55C-BC2662056BC2}" destId="{6B06B5C8-2247-2B43-9E5A-5B9F78BEEA73}" srcOrd="0" destOrd="0" presId="urn:microsoft.com/office/officeart/2005/8/layout/chevron2"/>
    <dgm:cxn modelId="{37B102BD-8696-2342-B037-F49F87698902}" type="presOf" srcId="{F6B670F4-D7A1-174D-BECA-623E313C5A37}" destId="{8BB85D40-AE3D-304E-8675-B940855E100C}" srcOrd="0" destOrd="0" presId="urn:microsoft.com/office/officeart/2005/8/layout/chevron2"/>
    <dgm:cxn modelId="{01F68F6B-E0A4-BF47-A701-3ED6AE7E4296}" type="presOf" srcId="{5D2DCC60-F6D3-C342-9728-7E65AFA6B039}" destId="{928DFD6E-89BF-DB4B-8F8A-6B2057E597A5}" srcOrd="0" destOrd="0" presId="urn:microsoft.com/office/officeart/2005/8/layout/chevron2"/>
    <dgm:cxn modelId="{EFD7BF60-026A-6B4F-BE00-0020E0D73A48}" srcId="{0578AD0D-0AF4-2E4C-A454-76E66CCFF7E4}" destId="{130CC46D-192B-C447-9B43-3DAA6E74F330}" srcOrd="0" destOrd="0" parTransId="{45EEB050-53CD-7748-ACB2-7D14962F1B81}" sibTransId="{7D3AA826-895E-A64B-B63A-2AEA7BA70849}"/>
    <dgm:cxn modelId="{10F2B186-47FF-8C4A-B367-F291546FD9D7}" srcId="{66343D93-C618-B54E-B9FB-55F6B46089A7}" destId="{0578AD0D-0AF4-2E4C-A454-76E66CCFF7E4}" srcOrd="2" destOrd="0" parTransId="{13F786C3-B6D3-3E43-9F7F-7F75998BF509}" sibTransId="{887402FC-CCC3-9A43-87A9-D23AB1FADC93}"/>
    <dgm:cxn modelId="{91C85EBA-164E-3D44-BDA3-89A1D6EA4139}" srcId="{4643DC4F-864B-E245-AF5A-F402138DFA96}" destId="{A953ECF5-7628-0247-BDD6-71AF9BAB723C}" srcOrd="0" destOrd="0" parTransId="{AAEC9C34-C00D-7F4E-933A-1F4EFBFD35A7}" sibTransId="{43551045-7749-0A49-83B9-01B7E43B75EF}"/>
    <dgm:cxn modelId="{8E3BCA75-13D2-6D40-BA38-D57288E67B64}" type="presOf" srcId="{20671D98-A998-CF4C-A345-AF0D1F26475B}" destId="{52F84EF7-12CE-9A4F-924E-1AB7356BC528}" srcOrd="0" destOrd="0" presId="urn:microsoft.com/office/officeart/2005/8/layout/chevron2"/>
    <dgm:cxn modelId="{44C566CC-89FF-3F49-992A-5A07E7884799}" type="presOf" srcId="{787A3C14-1C29-6240-B811-4F304BDFED2E}" destId="{F72F8612-1606-9247-9A79-8BFDA806B78A}" srcOrd="0" destOrd="0" presId="urn:microsoft.com/office/officeart/2005/8/layout/chevron2"/>
    <dgm:cxn modelId="{5FB11B08-0094-8545-9E28-5E67464A39CA}" srcId="{66343D93-C618-B54E-B9FB-55F6B46089A7}" destId="{787A3C14-1C29-6240-B811-4F304BDFED2E}" srcOrd="0" destOrd="0" parTransId="{50F03739-EADD-6F4E-9690-07F4618924A0}" sibTransId="{0F35B6FD-5240-934C-B5C6-4F065C61FF15}"/>
    <dgm:cxn modelId="{111E86E7-3329-B84F-8A8A-2F53F166163C}" srcId="{F6B670F4-D7A1-174D-BECA-623E313C5A37}" destId="{3B0E5B02-9287-5B4A-B6C7-AE6488A979F2}" srcOrd="0" destOrd="0" parTransId="{9B4E63E3-BEF5-3344-A4E0-2A2A51DDFF5C}" sibTransId="{FDEB6B2D-01E5-4F4D-98F5-106F841CC0DC}"/>
    <dgm:cxn modelId="{38FECB99-E92E-294A-BC44-12433A0A8356}" srcId="{5D2DCC60-F6D3-C342-9728-7E65AFA6B039}" destId="{AF20D7EA-1D4B-4240-B0BA-127C25738818}" srcOrd="0" destOrd="0" parTransId="{2815969C-E9C5-7541-8A37-DA7B2D093479}" sibTransId="{1D824166-5E2D-1647-8612-513FD7AF2D7C}"/>
    <dgm:cxn modelId="{94502D03-5A84-BD40-B3CF-A343074C9592}" type="presOf" srcId="{130CC46D-192B-C447-9B43-3DAA6E74F330}" destId="{DB249F3F-9E58-604B-A7A6-152F65911639}" srcOrd="0" destOrd="0" presId="urn:microsoft.com/office/officeart/2005/8/layout/chevron2"/>
    <dgm:cxn modelId="{6C6FDB90-8188-1049-90EE-0D4F563D6B09}" srcId="{A3E22F25-4A50-194E-A55C-BC2662056BC2}" destId="{42F48CD2-462C-314C-8368-F41AC22E4840}" srcOrd="0" destOrd="0" parTransId="{B872D804-0B7D-0148-A7DD-346BA99E0DD8}" sibTransId="{E2358C6E-EBDA-1349-9D9D-33E48E1502C6}"/>
    <dgm:cxn modelId="{AE3E72C9-8B30-0140-B8F3-2EDC445F1243}" srcId="{66343D93-C618-B54E-B9FB-55F6B46089A7}" destId="{5D2DCC60-F6D3-C342-9728-7E65AFA6B039}" srcOrd="3" destOrd="0" parTransId="{42C30E53-84A7-1749-8759-3DF2D8D2B008}" sibTransId="{8A244177-0C75-514F-B95F-B07549C47B6E}"/>
    <dgm:cxn modelId="{1C5F555A-6C95-48A1-A7AA-68C6E4A72EEC}" type="presOf" srcId="{8B750012-40A7-44E3-B1CC-2069578E46B5}" destId="{0A4FB6A6-E681-41EE-87FE-AB4056E52BFC}" srcOrd="0" destOrd="0" presId="urn:microsoft.com/office/officeart/2005/8/layout/chevron2"/>
    <dgm:cxn modelId="{D386E809-F870-4D35-992C-9373BB71CAAC}" type="presOf" srcId="{BD2C7B34-E580-415F-B5C6-4D0B18D3DCF2}" destId="{C3D615D7-B007-4A77-A747-37F319B11515}" srcOrd="0" destOrd="0" presId="urn:microsoft.com/office/officeart/2005/8/layout/chevron2"/>
    <dgm:cxn modelId="{0808A34D-EDFF-A94A-BDF2-5A10DEA3351A}" srcId="{787A3C14-1C29-6240-B811-4F304BDFED2E}" destId="{20671D98-A998-CF4C-A345-AF0D1F26475B}" srcOrd="0" destOrd="0" parTransId="{7FA984B2-03B8-2941-96EB-B5A9979B2553}" sibTransId="{1D7298B6-3AE9-D047-9661-CD0519FC0BE4}"/>
    <dgm:cxn modelId="{06EBBC00-03B8-4D40-B2FB-A350C6DDFA7B}" srcId="{66343D93-C618-B54E-B9FB-55F6B46089A7}" destId="{8B750012-40A7-44E3-B1CC-2069578E46B5}" srcOrd="6" destOrd="0" parTransId="{92D5812E-5AB9-4AC3-BF03-EAFFFDFDDF4D}" sibTransId="{2F4A741B-6C44-4FD0-AEBD-EA9A8F2B425B}"/>
    <dgm:cxn modelId="{40045CB4-5188-2247-9619-3DA549EC0147}" srcId="{66343D93-C618-B54E-B9FB-55F6B46089A7}" destId="{4643DC4F-864B-E245-AF5A-F402138DFA96}" srcOrd="5" destOrd="0" parTransId="{C4A6E363-96ED-D847-AF60-44AF82CAD97B}" sibTransId="{20C59915-CCE7-E049-8D3F-02C0DF435CDC}"/>
    <dgm:cxn modelId="{5A4815F4-266C-1540-B093-26D13C6FEBA1}" type="presOf" srcId="{0578AD0D-0AF4-2E4C-A454-76E66CCFF7E4}" destId="{36B5DB97-EEC4-2346-A513-59965B35D0D2}" srcOrd="0" destOrd="0" presId="urn:microsoft.com/office/officeart/2005/8/layout/chevron2"/>
    <dgm:cxn modelId="{3D3B9012-1C2B-D244-A097-82557B9C4964}" type="presOf" srcId="{42F48CD2-462C-314C-8368-F41AC22E4840}" destId="{0B1B2FF0-BD25-8148-84FB-4E53135D3F0E}" srcOrd="0" destOrd="0" presId="urn:microsoft.com/office/officeart/2005/8/layout/chevron2"/>
    <dgm:cxn modelId="{02F81D0D-CD91-42F0-80AD-11330B64CCDB}" srcId="{8B750012-40A7-44E3-B1CC-2069578E46B5}" destId="{BD2C7B34-E580-415F-B5C6-4D0B18D3DCF2}" srcOrd="0" destOrd="0" parTransId="{FA48AB50-69BC-4C0F-9072-9A411EA50A57}" sibTransId="{A0B65502-CD4D-4926-A48E-CA5241642359}"/>
    <dgm:cxn modelId="{8BAF0F85-91CF-49BB-84CA-8C07FCD9F0B7}" type="presOf" srcId="{96AF74E5-585D-43EA-93FE-0085C31B5A28}" destId="{D90C72E4-C66B-1B40-B228-10E1ACE97A80}" srcOrd="0" destOrd="1" presId="urn:microsoft.com/office/officeart/2005/8/layout/chevron2"/>
    <dgm:cxn modelId="{DF7819B7-A501-9647-9546-2EC75C84A3ED}" srcId="{66343D93-C618-B54E-B9FB-55F6B46089A7}" destId="{A3E22F25-4A50-194E-A55C-BC2662056BC2}" srcOrd="1" destOrd="0" parTransId="{74562753-8B5A-2444-9AED-A1EAFB23E803}" sibTransId="{75C3045C-FB3F-0547-B15C-53096C1BD0E5}"/>
    <dgm:cxn modelId="{5DB552BF-FEAB-41A4-BAB4-7759600AB631}" srcId="{F6B670F4-D7A1-174D-BECA-623E313C5A37}" destId="{96AF74E5-585D-43EA-93FE-0085C31B5A28}" srcOrd="1" destOrd="0" parTransId="{34BC0780-1E81-4391-8718-DDA0E6156D49}" sibTransId="{DC9CF455-2D41-467B-BA08-41FA22CD10B4}"/>
    <dgm:cxn modelId="{9E41F869-8E5E-474B-83AB-C90EBEEC582D}" type="presParOf" srcId="{9DE2AB4C-3F7A-8B4E-B345-4033FC4D7146}" destId="{7E6CCFA7-0481-7442-91C7-1E61B2C94F73}" srcOrd="0" destOrd="0" presId="urn:microsoft.com/office/officeart/2005/8/layout/chevron2"/>
    <dgm:cxn modelId="{E5CE3852-5A46-4948-B933-91420A7A9302}" type="presParOf" srcId="{7E6CCFA7-0481-7442-91C7-1E61B2C94F73}" destId="{F72F8612-1606-9247-9A79-8BFDA806B78A}" srcOrd="0" destOrd="0" presId="urn:microsoft.com/office/officeart/2005/8/layout/chevron2"/>
    <dgm:cxn modelId="{34636540-BF5C-4249-83CD-63E0EB48C3ED}" type="presParOf" srcId="{7E6CCFA7-0481-7442-91C7-1E61B2C94F73}" destId="{52F84EF7-12CE-9A4F-924E-1AB7356BC528}" srcOrd="1" destOrd="0" presId="urn:microsoft.com/office/officeart/2005/8/layout/chevron2"/>
    <dgm:cxn modelId="{97089492-0663-534A-B09E-3E3C7D0A677D}" type="presParOf" srcId="{9DE2AB4C-3F7A-8B4E-B345-4033FC4D7146}" destId="{C5572BE7-DD2D-8C41-8F76-2C83386959AE}" srcOrd="1" destOrd="0" presId="urn:microsoft.com/office/officeart/2005/8/layout/chevron2"/>
    <dgm:cxn modelId="{0EF1037F-3F07-4A4F-82CC-0B96A3859236}" type="presParOf" srcId="{9DE2AB4C-3F7A-8B4E-B345-4033FC4D7146}" destId="{E9FAE5DB-9F9D-4841-898C-95BEE4B83AB4}" srcOrd="2" destOrd="0" presId="urn:microsoft.com/office/officeart/2005/8/layout/chevron2"/>
    <dgm:cxn modelId="{0623FF04-315C-424E-8961-CDC71B79952C}" type="presParOf" srcId="{E9FAE5DB-9F9D-4841-898C-95BEE4B83AB4}" destId="{6B06B5C8-2247-2B43-9E5A-5B9F78BEEA73}" srcOrd="0" destOrd="0" presId="urn:microsoft.com/office/officeart/2005/8/layout/chevron2"/>
    <dgm:cxn modelId="{25ADBA42-75D4-8E42-8960-244D3895778D}" type="presParOf" srcId="{E9FAE5DB-9F9D-4841-898C-95BEE4B83AB4}" destId="{0B1B2FF0-BD25-8148-84FB-4E53135D3F0E}" srcOrd="1" destOrd="0" presId="urn:microsoft.com/office/officeart/2005/8/layout/chevron2"/>
    <dgm:cxn modelId="{31228EDF-8050-C340-8422-2E5FB4D0999E}" type="presParOf" srcId="{9DE2AB4C-3F7A-8B4E-B345-4033FC4D7146}" destId="{AA46823B-2B2A-C044-9C41-B2097AF540A1}" srcOrd="3" destOrd="0" presId="urn:microsoft.com/office/officeart/2005/8/layout/chevron2"/>
    <dgm:cxn modelId="{7317952C-E898-5E4A-8396-A3370812B422}" type="presParOf" srcId="{9DE2AB4C-3F7A-8B4E-B345-4033FC4D7146}" destId="{AB7A792D-9044-064B-AC63-BE33887F23DA}" srcOrd="4" destOrd="0" presId="urn:microsoft.com/office/officeart/2005/8/layout/chevron2"/>
    <dgm:cxn modelId="{CAD42CFC-5542-A84F-AFDD-CCEE0B89235B}" type="presParOf" srcId="{AB7A792D-9044-064B-AC63-BE33887F23DA}" destId="{36B5DB97-EEC4-2346-A513-59965B35D0D2}" srcOrd="0" destOrd="0" presId="urn:microsoft.com/office/officeart/2005/8/layout/chevron2"/>
    <dgm:cxn modelId="{80C49E91-FCB9-8841-9C43-60BA9A474392}" type="presParOf" srcId="{AB7A792D-9044-064B-AC63-BE33887F23DA}" destId="{DB249F3F-9E58-604B-A7A6-152F65911639}" srcOrd="1" destOrd="0" presId="urn:microsoft.com/office/officeart/2005/8/layout/chevron2"/>
    <dgm:cxn modelId="{587BC71B-C6C4-9149-A156-F6A127374356}" type="presParOf" srcId="{9DE2AB4C-3F7A-8B4E-B345-4033FC4D7146}" destId="{6407CC49-1EA8-B743-8BB0-FF7FACC326F8}" srcOrd="5" destOrd="0" presId="urn:microsoft.com/office/officeart/2005/8/layout/chevron2"/>
    <dgm:cxn modelId="{69737EEC-5F04-7D43-9567-C992290E1E61}" type="presParOf" srcId="{9DE2AB4C-3F7A-8B4E-B345-4033FC4D7146}" destId="{E15C5891-27E4-134F-BEBA-D695F9824337}" srcOrd="6" destOrd="0" presId="urn:microsoft.com/office/officeart/2005/8/layout/chevron2"/>
    <dgm:cxn modelId="{2ED4E739-D792-3F4E-B0E2-864DD29B1259}" type="presParOf" srcId="{E15C5891-27E4-134F-BEBA-D695F9824337}" destId="{928DFD6E-89BF-DB4B-8F8A-6B2057E597A5}" srcOrd="0" destOrd="0" presId="urn:microsoft.com/office/officeart/2005/8/layout/chevron2"/>
    <dgm:cxn modelId="{75DD68B8-F373-C64A-B19F-CD318A411F67}" type="presParOf" srcId="{E15C5891-27E4-134F-BEBA-D695F9824337}" destId="{7E1ABB0E-B348-D74B-91DC-8FEB1F3BC946}" srcOrd="1" destOrd="0" presId="urn:microsoft.com/office/officeart/2005/8/layout/chevron2"/>
    <dgm:cxn modelId="{A186703F-6382-C740-A782-64B86B1C6359}" type="presParOf" srcId="{9DE2AB4C-3F7A-8B4E-B345-4033FC4D7146}" destId="{8D2B674F-C34C-484D-BED1-84CF0B67F5E9}" srcOrd="7" destOrd="0" presId="urn:microsoft.com/office/officeart/2005/8/layout/chevron2"/>
    <dgm:cxn modelId="{F7D32760-098E-D44D-A93A-FE74E3B831C0}" type="presParOf" srcId="{9DE2AB4C-3F7A-8B4E-B345-4033FC4D7146}" destId="{3621629C-C8AB-4342-80E4-B52588D926D5}" srcOrd="8" destOrd="0" presId="urn:microsoft.com/office/officeart/2005/8/layout/chevron2"/>
    <dgm:cxn modelId="{A6229E2E-65ED-C44D-A9FB-C3315EEC1662}" type="presParOf" srcId="{3621629C-C8AB-4342-80E4-B52588D926D5}" destId="{8BB85D40-AE3D-304E-8675-B940855E100C}" srcOrd="0" destOrd="0" presId="urn:microsoft.com/office/officeart/2005/8/layout/chevron2"/>
    <dgm:cxn modelId="{4A00F923-7DA3-414F-8A3A-AA0C8B6183A8}" type="presParOf" srcId="{3621629C-C8AB-4342-80E4-B52588D926D5}" destId="{D90C72E4-C66B-1B40-B228-10E1ACE97A80}" srcOrd="1" destOrd="0" presId="urn:microsoft.com/office/officeart/2005/8/layout/chevron2"/>
    <dgm:cxn modelId="{D2E3B4CC-CFF7-764D-9A78-44E963E8F562}" type="presParOf" srcId="{9DE2AB4C-3F7A-8B4E-B345-4033FC4D7146}" destId="{A7C1F05C-0BE6-4647-917A-A243A5BA896E}" srcOrd="9" destOrd="0" presId="urn:microsoft.com/office/officeart/2005/8/layout/chevron2"/>
    <dgm:cxn modelId="{10759008-0F78-354A-B8CD-0CF9A7821C87}" type="presParOf" srcId="{9DE2AB4C-3F7A-8B4E-B345-4033FC4D7146}" destId="{D736E562-A29A-7241-8C16-E7744C621D20}" srcOrd="10" destOrd="0" presId="urn:microsoft.com/office/officeart/2005/8/layout/chevron2"/>
    <dgm:cxn modelId="{481A9D55-80EA-D74D-8A9D-A4CD1D2C2B66}" type="presParOf" srcId="{D736E562-A29A-7241-8C16-E7744C621D20}" destId="{EF9E2A41-E675-0B42-B766-BD9586165F05}" srcOrd="0" destOrd="0" presId="urn:microsoft.com/office/officeart/2005/8/layout/chevron2"/>
    <dgm:cxn modelId="{F271DC8E-7F25-1740-A1AF-B057A7A46C8B}" type="presParOf" srcId="{D736E562-A29A-7241-8C16-E7744C621D20}" destId="{AC1FAB61-83A2-AA4E-A34A-86221D1BC908}" srcOrd="1" destOrd="0" presId="urn:microsoft.com/office/officeart/2005/8/layout/chevron2"/>
    <dgm:cxn modelId="{82E19A98-0EF1-4E65-94BF-6E98425026DC}" type="presParOf" srcId="{9DE2AB4C-3F7A-8B4E-B345-4033FC4D7146}" destId="{9054F4E6-924D-4EC7-951F-53BC9FF36999}" srcOrd="11" destOrd="0" presId="urn:microsoft.com/office/officeart/2005/8/layout/chevron2"/>
    <dgm:cxn modelId="{6815FD15-453C-4723-BD4B-459E37820116}" type="presParOf" srcId="{9DE2AB4C-3F7A-8B4E-B345-4033FC4D7146}" destId="{AD2D0C1D-337D-4F34-B88C-C2AD8C623D1C}" srcOrd="12" destOrd="0" presId="urn:microsoft.com/office/officeart/2005/8/layout/chevron2"/>
    <dgm:cxn modelId="{77F6FD46-B74B-4D23-821E-5D11FA81464A}" type="presParOf" srcId="{AD2D0C1D-337D-4F34-B88C-C2AD8C623D1C}" destId="{0A4FB6A6-E681-41EE-87FE-AB4056E52BFC}" srcOrd="0" destOrd="0" presId="urn:microsoft.com/office/officeart/2005/8/layout/chevron2"/>
    <dgm:cxn modelId="{6C67C43D-E724-49D0-8734-F441AFA47C5B}" type="presParOf" srcId="{AD2D0C1D-337D-4F34-B88C-C2AD8C623D1C}" destId="{C3D615D7-B007-4A77-A747-37F319B1151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FB9206-BC9A-461C-935D-AD99621979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F9A08CCF-9DAD-4EF4-A337-E606E219A6AE}">
      <dgm:prSet phldrT="[Metin]"/>
      <dgm:spPr/>
      <dgm:t>
        <a:bodyPr/>
        <a:lstStyle/>
        <a:p>
          <a:r>
            <a:rPr lang="tr-TR" b="0" dirty="0" err="1" smtClean="0">
              <a:solidFill>
                <a:schemeClr val="tx1"/>
              </a:solidFill>
            </a:rPr>
            <a:t>National</a:t>
          </a:r>
          <a:r>
            <a:rPr lang="tr-TR" b="0" dirty="0" smtClean="0">
              <a:solidFill>
                <a:schemeClr val="tx1"/>
              </a:solidFill>
            </a:rPr>
            <a:t> Level (Meta Level)</a:t>
          </a:r>
          <a:endParaRPr lang="tr-TR" b="0" dirty="0">
            <a:solidFill>
              <a:schemeClr val="tx1"/>
            </a:solidFill>
          </a:endParaRPr>
        </a:p>
      </dgm:t>
    </dgm:pt>
    <dgm:pt modelId="{DEF312DB-C46C-4563-A2E1-AE3B92FEBC03}" type="parTrans" cxnId="{D0128C24-C898-49BC-B536-77F46E5922E5}">
      <dgm:prSet/>
      <dgm:spPr/>
      <dgm:t>
        <a:bodyPr/>
        <a:lstStyle/>
        <a:p>
          <a:endParaRPr lang="tr-TR"/>
        </a:p>
      </dgm:t>
    </dgm:pt>
    <dgm:pt modelId="{61FCAB91-7ECE-426D-91D9-A168BDF4DBB1}" type="sibTrans" cxnId="{D0128C24-C898-49BC-B536-77F46E5922E5}">
      <dgm:prSet/>
      <dgm:spPr/>
      <dgm:t>
        <a:bodyPr/>
        <a:lstStyle/>
        <a:p>
          <a:endParaRPr lang="tr-TR"/>
        </a:p>
      </dgm:t>
    </dgm:pt>
    <dgm:pt modelId="{286CD41A-E62B-43AA-8C98-6703F99BAEE2}">
      <dgm:prSet phldrT="[Metin]"/>
      <dgm:spPr/>
      <dgm:t>
        <a:bodyPr/>
        <a:lstStyle/>
        <a:p>
          <a:r>
            <a:rPr lang="tr-TR" dirty="0" smtClean="0">
              <a:solidFill>
                <a:schemeClr val="tx1"/>
              </a:solidFill>
            </a:rPr>
            <a:t>Macro</a:t>
          </a:r>
          <a:r>
            <a:rPr lang="tr-TR" dirty="0" smtClean="0"/>
            <a:t> </a:t>
          </a:r>
          <a:r>
            <a:rPr lang="tr-TR" dirty="0" smtClean="0">
              <a:solidFill>
                <a:schemeClr val="tx1"/>
              </a:solidFill>
            </a:rPr>
            <a:t>Level</a:t>
          </a:r>
          <a:endParaRPr lang="tr-TR" dirty="0">
            <a:solidFill>
              <a:schemeClr val="tx1"/>
            </a:solidFill>
          </a:endParaRPr>
        </a:p>
      </dgm:t>
    </dgm:pt>
    <dgm:pt modelId="{C17AB5F2-4144-4776-BF62-0C985E89F2E8}" type="parTrans" cxnId="{65E10B9A-E5CE-41EE-936D-C333D2176AC0}">
      <dgm:prSet/>
      <dgm:spPr/>
      <dgm:t>
        <a:bodyPr/>
        <a:lstStyle/>
        <a:p>
          <a:endParaRPr lang="tr-TR"/>
        </a:p>
      </dgm:t>
    </dgm:pt>
    <dgm:pt modelId="{2EE061E3-2416-42CA-9FE4-0A9BA609205C}" type="sibTrans" cxnId="{65E10B9A-E5CE-41EE-936D-C333D2176AC0}">
      <dgm:prSet/>
      <dgm:spPr/>
      <dgm:t>
        <a:bodyPr/>
        <a:lstStyle/>
        <a:p>
          <a:endParaRPr lang="tr-TR"/>
        </a:p>
      </dgm:t>
    </dgm:pt>
    <dgm:pt modelId="{D3F75C41-A1DD-4965-B455-E7097CAD0D6A}">
      <dgm:prSet/>
      <dgm:spPr/>
      <dgm:t>
        <a:bodyPr/>
        <a:lstStyle/>
        <a:p>
          <a:r>
            <a:rPr lang="tr-TR" dirty="0" smtClean="0">
              <a:solidFill>
                <a:schemeClr val="tx1"/>
              </a:solidFill>
            </a:rPr>
            <a:t>Micro</a:t>
          </a:r>
          <a:r>
            <a:rPr lang="tr-TR" dirty="0" smtClean="0"/>
            <a:t> </a:t>
          </a:r>
          <a:r>
            <a:rPr lang="tr-TR" dirty="0" smtClean="0">
              <a:solidFill>
                <a:schemeClr val="tx1"/>
              </a:solidFill>
            </a:rPr>
            <a:t>Level</a:t>
          </a:r>
          <a:endParaRPr lang="tr-TR" dirty="0">
            <a:solidFill>
              <a:schemeClr val="tx1"/>
            </a:solidFill>
          </a:endParaRPr>
        </a:p>
      </dgm:t>
    </dgm:pt>
    <dgm:pt modelId="{550320E1-5CC7-47CA-98EC-1C0A7A6678C6}" type="parTrans" cxnId="{77A741FA-97B3-4709-96E5-41A9C36A0550}">
      <dgm:prSet/>
      <dgm:spPr/>
      <dgm:t>
        <a:bodyPr/>
        <a:lstStyle/>
        <a:p>
          <a:endParaRPr lang="tr-TR"/>
        </a:p>
      </dgm:t>
    </dgm:pt>
    <dgm:pt modelId="{A70A9BA0-75E3-47DA-BEDC-8886A8AC4B80}" type="sibTrans" cxnId="{77A741FA-97B3-4709-96E5-41A9C36A0550}">
      <dgm:prSet/>
      <dgm:spPr/>
      <dgm:t>
        <a:bodyPr/>
        <a:lstStyle/>
        <a:p>
          <a:endParaRPr lang="tr-TR"/>
        </a:p>
      </dgm:t>
    </dgm:pt>
    <dgm:pt modelId="{F127B577-0019-4FE6-A52B-FE4C71F6EAF2}">
      <dgm:prSet/>
      <dgm:spPr/>
      <dgm:t>
        <a:bodyPr/>
        <a:lstStyle/>
        <a:p>
          <a:r>
            <a:rPr lang="tr-TR" dirty="0" err="1" smtClean="0">
              <a:solidFill>
                <a:schemeClr val="tx1"/>
              </a:solidFill>
            </a:rPr>
            <a:t>Overall</a:t>
          </a:r>
          <a:r>
            <a:rPr lang="tr-TR" dirty="0" smtClean="0"/>
            <a:t> </a:t>
          </a:r>
          <a:r>
            <a:rPr lang="tr-TR" dirty="0" smtClean="0">
              <a:solidFill>
                <a:schemeClr val="tx1"/>
              </a:solidFill>
            </a:rPr>
            <a:t>Evaluation</a:t>
          </a:r>
          <a:r>
            <a:rPr lang="tr-TR" dirty="0" smtClean="0"/>
            <a:t> </a:t>
          </a:r>
          <a:r>
            <a:rPr lang="tr-TR" dirty="0" smtClean="0">
              <a:solidFill>
                <a:schemeClr val="tx1"/>
              </a:solidFill>
            </a:rPr>
            <a:t>in Three </a:t>
          </a:r>
          <a:r>
            <a:rPr lang="tr-TR" dirty="0" err="1" smtClean="0">
              <a:solidFill>
                <a:schemeClr val="tx1"/>
              </a:solidFill>
            </a:rPr>
            <a:t>Parameters</a:t>
          </a:r>
          <a:endParaRPr lang="tr-TR" dirty="0">
            <a:solidFill>
              <a:schemeClr val="tx1"/>
            </a:solidFill>
          </a:endParaRPr>
        </a:p>
      </dgm:t>
    </dgm:pt>
    <dgm:pt modelId="{4445A1EF-0C54-48C7-832E-48ABD85B0E91}" type="parTrans" cxnId="{E323CCF2-6436-4BDD-846C-2B658CD4C89F}">
      <dgm:prSet/>
      <dgm:spPr/>
      <dgm:t>
        <a:bodyPr/>
        <a:lstStyle/>
        <a:p>
          <a:endParaRPr lang="tr-TR"/>
        </a:p>
      </dgm:t>
    </dgm:pt>
    <dgm:pt modelId="{32B27F48-669A-4199-9C8A-7A52EE5BC9D1}" type="sibTrans" cxnId="{E323CCF2-6436-4BDD-846C-2B658CD4C89F}">
      <dgm:prSet/>
      <dgm:spPr/>
      <dgm:t>
        <a:bodyPr/>
        <a:lstStyle/>
        <a:p>
          <a:endParaRPr lang="tr-TR"/>
        </a:p>
      </dgm:t>
    </dgm:pt>
    <dgm:pt modelId="{496C97FF-924E-4FF5-A205-B7DE553960F4}" type="pres">
      <dgm:prSet presAssocID="{7CFB9206-BC9A-461C-935D-AD9962197939}" presName="vert0" presStyleCnt="0">
        <dgm:presLayoutVars>
          <dgm:dir/>
          <dgm:animOne val="branch"/>
          <dgm:animLvl val="lvl"/>
        </dgm:presLayoutVars>
      </dgm:prSet>
      <dgm:spPr/>
      <dgm:t>
        <a:bodyPr/>
        <a:lstStyle/>
        <a:p>
          <a:endParaRPr lang="tr-TR"/>
        </a:p>
      </dgm:t>
    </dgm:pt>
    <dgm:pt modelId="{83898F08-9816-48E6-A973-9F2667C1B260}" type="pres">
      <dgm:prSet presAssocID="{F9A08CCF-9DAD-4EF4-A337-E606E219A6AE}" presName="thickLine" presStyleLbl="alignNode1" presStyleIdx="0" presStyleCnt="4"/>
      <dgm:spPr/>
    </dgm:pt>
    <dgm:pt modelId="{08524260-3507-435B-89E4-24AA20177D4C}" type="pres">
      <dgm:prSet presAssocID="{F9A08CCF-9DAD-4EF4-A337-E606E219A6AE}" presName="horz1" presStyleCnt="0"/>
      <dgm:spPr/>
    </dgm:pt>
    <dgm:pt modelId="{F3B83A7C-8333-4168-B562-BA1B3755A702}" type="pres">
      <dgm:prSet presAssocID="{F9A08CCF-9DAD-4EF4-A337-E606E219A6AE}" presName="tx1" presStyleLbl="revTx" presStyleIdx="0" presStyleCnt="4"/>
      <dgm:spPr/>
      <dgm:t>
        <a:bodyPr/>
        <a:lstStyle/>
        <a:p>
          <a:endParaRPr lang="tr-TR"/>
        </a:p>
      </dgm:t>
    </dgm:pt>
    <dgm:pt modelId="{72977C06-8ACA-41EE-BA31-D2337115D8D6}" type="pres">
      <dgm:prSet presAssocID="{F9A08CCF-9DAD-4EF4-A337-E606E219A6AE}" presName="vert1" presStyleCnt="0"/>
      <dgm:spPr/>
    </dgm:pt>
    <dgm:pt modelId="{C57D3C09-FDB1-49DB-932D-B21932A7F4AD}" type="pres">
      <dgm:prSet presAssocID="{286CD41A-E62B-43AA-8C98-6703F99BAEE2}" presName="thickLine" presStyleLbl="alignNode1" presStyleIdx="1" presStyleCnt="4"/>
      <dgm:spPr/>
    </dgm:pt>
    <dgm:pt modelId="{6E5CF4D8-6FAA-4C6C-BCB5-D23ED28960B4}" type="pres">
      <dgm:prSet presAssocID="{286CD41A-E62B-43AA-8C98-6703F99BAEE2}" presName="horz1" presStyleCnt="0"/>
      <dgm:spPr/>
    </dgm:pt>
    <dgm:pt modelId="{70FC4A7C-D390-45F3-A282-BBE346913B18}" type="pres">
      <dgm:prSet presAssocID="{286CD41A-E62B-43AA-8C98-6703F99BAEE2}" presName="tx1" presStyleLbl="revTx" presStyleIdx="1" presStyleCnt="4"/>
      <dgm:spPr/>
      <dgm:t>
        <a:bodyPr/>
        <a:lstStyle/>
        <a:p>
          <a:endParaRPr lang="tr-TR"/>
        </a:p>
      </dgm:t>
    </dgm:pt>
    <dgm:pt modelId="{24A666B4-DED3-4695-995D-B063F7DC468C}" type="pres">
      <dgm:prSet presAssocID="{286CD41A-E62B-43AA-8C98-6703F99BAEE2}" presName="vert1" presStyleCnt="0"/>
      <dgm:spPr/>
    </dgm:pt>
    <dgm:pt modelId="{E54D3CE4-ADD6-4CF8-A8F7-00BF2006E92F}" type="pres">
      <dgm:prSet presAssocID="{D3F75C41-A1DD-4965-B455-E7097CAD0D6A}" presName="thickLine" presStyleLbl="alignNode1" presStyleIdx="2" presStyleCnt="4"/>
      <dgm:spPr/>
    </dgm:pt>
    <dgm:pt modelId="{9B324158-35C4-4431-8B69-334AC42C3CA2}" type="pres">
      <dgm:prSet presAssocID="{D3F75C41-A1DD-4965-B455-E7097CAD0D6A}" presName="horz1" presStyleCnt="0"/>
      <dgm:spPr/>
    </dgm:pt>
    <dgm:pt modelId="{6A06E1EC-06B0-4D51-8B1B-5F2B772B5FF1}" type="pres">
      <dgm:prSet presAssocID="{D3F75C41-A1DD-4965-B455-E7097CAD0D6A}" presName="tx1" presStyleLbl="revTx" presStyleIdx="2" presStyleCnt="4"/>
      <dgm:spPr/>
      <dgm:t>
        <a:bodyPr/>
        <a:lstStyle/>
        <a:p>
          <a:endParaRPr lang="tr-TR"/>
        </a:p>
      </dgm:t>
    </dgm:pt>
    <dgm:pt modelId="{46D494AA-8B45-44E2-B108-D0EF4E325C02}" type="pres">
      <dgm:prSet presAssocID="{D3F75C41-A1DD-4965-B455-E7097CAD0D6A}" presName="vert1" presStyleCnt="0"/>
      <dgm:spPr/>
    </dgm:pt>
    <dgm:pt modelId="{856F39F7-20D0-44B3-A4EF-231A85599FC9}" type="pres">
      <dgm:prSet presAssocID="{F127B577-0019-4FE6-A52B-FE4C71F6EAF2}" presName="thickLine" presStyleLbl="alignNode1" presStyleIdx="3" presStyleCnt="4"/>
      <dgm:spPr/>
    </dgm:pt>
    <dgm:pt modelId="{3B9D0C97-E3F5-459E-A6F1-1C349C992C49}" type="pres">
      <dgm:prSet presAssocID="{F127B577-0019-4FE6-A52B-FE4C71F6EAF2}" presName="horz1" presStyleCnt="0"/>
      <dgm:spPr/>
    </dgm:pt>
    <dgm:pt modelId="{BD09F52D-9100-4E2E-97A0-CA1F8633CDA4}" type="pres">
      <dgm:prSet presAssocID="{F127B577-0019-4FE6-A52B-FE4C71F6EAF2}" presName="tx1" presStyleLbl="revTx" presStyleIdx="3" presStyleCnt="4"/>
      <dgm:spPr/>
      <dgm:t>
        <a:bodyPr/>
        <a:lstStyle/>
        <a:p>
          <a:endParaRPr lang="tr-TR"/>
        </a:p>
      </dgm:t>
    </dgm:pt>
    <dgm:pt modelId="{A5E36EDC-6E9A-4BD3-9206-0E6B34436847}" type="pres">
      <dgm:prSet presAssocID="{F127B577-0019-4FE6-A52B-FE4C71F6EAF2}" presName="vert1" presStyleCnt="0"/>
      <dgm:spPr/>
    </dgm:pt>
  </dgm:ptLst>
  <dgm:cxnLst>
    <dgm:cxn modelId="{E323CCF2-6436-4BDD-846C-2B658CD4C89F}" srcId="{7CFB9206-BC9A-461C-935D-AD9962197939}" destId="{F127B577-0019-4FE6-A52B-FE4C71F6EAF2}" srcOrd="3" destOrd="0" parTransId="{4445A1EF-0C54-48C7-832E-48ABD85B0E91}" sibTransId="{32B27F48-669A-4199-9C8A-7A52EE5BC9D1}"/>
    <dgm:cxn modelId="{77A741FA-97B3-4709-96E5-41A9C36A0550}" srcId="{7CFB9206-BC9A-461C-935D-AD9962197939}" destId="{D3F75C41-A1DD-4965-B455-E7097CAD0D6A}" srcOrd="2" destOrd="0" parTransId="{550320E1-5CC7-47CA-98EC-1C0A7A6678C6}" sibTransId="{A70A9BA0-75E3-47DA-BEDC-8886A8AC4B80}"/>
    <dgm:cxn modelId="{65E10B9A-E5CE-41EE-936D-C333D2176AC0}" srcId="{7CFB9206-BC9A-461C-935D-AD9962197939}" destId="{286CD41A-E62B-43AA-8C98-6703F99BAEE2}" srcOrd="1" destOrd="0" parTransId="{C17AB5F2-4144-4776-BF62-0C985E89F2E8}" sibTransId="{2EE061E3-2416-42CA-9FE4-0A9BA609205C}"/>
    <dgm:cxn modelId="{D0128C24-C898-49BC-B536-77F46E5922E5}" srcId="{7CFB9206-BC9A-461C-935D-AD9962197939}" destId="{F9A08CCF-9DAD-4EF4-A337-E606E219A6AE}" srcOrd="0" destOrd="0" parTransId="{DEF312DB-C46C-4563-A2E1-AE3B92FEBC03}" sibTransId="{61FCAB91-7ECE-426D-91D9-A168BDF4DBB1}"/>
    <dgm:cxn modelId="{F3552CF7-E51D-4DB7-B1FE-ECF8D8D45861}" type="presOf" srcId="{7CFB9206-BC9A-461C-935D-AD9962197939}" destId="{496C97FF-924E-4FF5-A205-B7DE553960F4}" srcOrd="0" destOrd="0" presId="urn:microsoft.com/office/officeart/2008/layout/LinedList"/>
    <dgm:cxn modelId="{1A760749-EF25-4D1D-B814-E4F9333E5518}" type="presOf" srcId="{286CD41A-E62B-43AA-8C98-6703F99BAEE2}" destId="{70FC4A7C-D390-45F3-A282-BBE346913B18}" srcOrd="0" destOrd="0" presId="urn:microsoft.com/office/officeart/2008/layout/LinedList"/>
    <dgm:cxn modelId="{E9C0CC16-C354-4952-9781-894F1016971C}" type="presOf" srcId="{F127B577-0019-4FE6-A52B-FE4C71F6EAF2}" destId="{BD09F52D-9100-4E2E-97A0-CA1F8633CDA4}" srcOrd="0" destOrd="0" presId="urn:microsoft.com/office/officeart/2008/layout/LinedList"/>
    <dgm:cxn modelId="{3F01CA99-8F31-462C-829E-CA4736243C33}" type="presOf" srcId="{F9A08CCF-9DAD-4EF4-A337-E606E219A6AE}" destId="{F3B83A7C-8333-4168-B562-BA1B3755A702}" srcOrd="0" destOrd="0" presId="urn:microsoft.com/office/officeart/2008/layout/LinedList"/>
    <dgm:cxn modelId="{C78A8FC1-DCF4-42EF-A40E-CEACCF193344}" type="presOf" srcId="{D3F75C41-A1DD-4965-B455-E7097CAD0D6A}" destId="{6A06E1EC-06B0-4D51-8B1B-5F2B772B5FF1}" srcOrd="0" destOrd="0" presId="urn:microsoft.com/office/officeart/2008/layout/LinedList"/>
    <dgm:cxn modelId="{5D4C1EB8-DD07-486B-9F97-94DAF8173314}" type="presParOf" srcId="{496C97FF-924E-4FF5-A205-B7DE553960F4}" destId="{83898F08-9816-48E6-A973-9F2667C1B260}" srcOrd="0" destOrd="0" presId="urn:microsoft.com/office/officeart/2008/layout/LinedList"/>
    <dgm:cxn modelId="{3CCF0AC1-5093-47D2-A0F5-C00E5D3C6CA8}" type="presParOf" srcId="{496C97FF-924E-4FF5-A205-B7DE553960F4}" destId="{08524260-3507-435B-89E4-24AA20177D4C}" srcOrd="1" destOrd="0" presId="urn:microsoft.com/office/officeart/2008/layout/LinedList"/>
    <dgm:cxn modelId="{336BFEC2-EF2D-45FB-8CFE-E2F4DCB29041}" type="presParOf" srcId="{08524260-3507-435B-89E4-24AA20177D4C}" destId="{F3B83A7C-8333-4168-B562-BA1B3755A702}" srcOrd="0" destOrd="0" presId="urn:microsoft.com/office/officeart/2008/layout/LinedList"/>
    <dgm:cxn modelId="{ED2D0654-F915-472F-BF21-F6D74DC0A67A}" type="presParOf" srcId="{08524260-3507-435B-89E4-24AA20177D4C}" destId="{72977C06-8ACA-41EE-BA31-D2337115D8D6}" srcOrd="1" destOrd="0" presId="urn:microsoft.com/office/officeart/2008/layout/LinedList"/>
    <dgm:cxn modelId="{CFA3AB7A-58F1-4C32-BE75-DF93EB38EF1E}" type="presParOf" srcId="{496C97FF-924E-4FF5-A205-B7DE553960F4}" destId="{C57D3C09-FDB1-49DB-932D-B21932A7F4AD}" srcOrd="2" destOrd="0" presId="urn:microsoft.com/office/officeart/2008/layout/LinedList"/>
    <dgm:cxn modelId="{C741C4D3-73BD-4A48-A6DC-336FA62B06D7}" type="presParOf" srcId="{496C97FF-924E-4FF5-A205-B7DE553960F4}" destId="{6E5CF4D8-6FAA-4C6C-BCB5-D23ED28960B4}" srcOrd="3" destOrd="0" presId="urn:microsoft.com/office/officeart/2008/layout/LinedList"/>
    <dgm:cxn modelId="{B5EE2294-1939-43DF-B549-9449D9CBAAD2}" type="presParOf" srcId="{6E5CF4D8-6FAA-4C6C-BCB5-D23ED28960B4}" destId="{70FC4A7C-D390-45F3-A282-BBE346913B18}" srcOrd="0" destOrd="0" presId="urn:microsoft.com/office/officeart/2008/layout/LinedList"/>
    <dgm:cxn modelId="{78644580-3028-4E6F-8EF9-3D4043072EDE}" type="presParOf" srcId="{6E5CF4D8-6FAA-4C6C-BCB5-D23ED28960B4}" destId="{24A666B4-DED3-4695-995D-B063F7DC468C}" srcOrd="1" destOrd="0" presId="urn:microsoft.com/office/officeart/2008/layout/LinedList"/>
    <dgm:cxn modelId="{00481089-747C-4667-8A7A-C6380D2239CB}" type="presParOf" srcId="{496C97FF-924E-4FF5-A205-B7DE553960F4}" destId="{E54D3CE4-ADD6-4CF8-A8F7-00BF2006E92F}" srcOrd="4" destOrd="0" presId="urn:microsoft.com/office/officeart/2008/layout/LinedList"/>
    <dgm:cxn modelId="{4F7CE5E5-ADEA-478B-B249-5B10147112EC}" type="presParOf" srcId="{496C97FF-924E-4FF5-A205-B7DE553960F4}" destId="{9B324158-35C4-4431-8B69-334AC42C3CA2}" srcOrd="5" destOrd="0" presId="urn:microsoft.com/office/officeart/2008/layout/LinedList"/>
    <dgm:cxn modelId="{0FDE7DD2-C4D1-4BB0-9582-D853D7DBFD42}" type="presParOf" srcId="{9B324158-35C4-4431-8B69-334AC42C3CA2}" destId="{6A06E1EC-06B0-4D51-8B1B-5F2B772B5FF1}" srcOrd="0" destOrd="0" presId="urn:microsoft.com/office/officeart/2008/layout/LinedList"/>
    <dgm:cxn modelId="{7B1CA463-B324-464D-BCFE-7D807B489B4F}" type="presParOf" srcId="{9B324158-35C4-4431-8B69-334AC42C3CA2}" destId="{46D494AA-8B45-44E2-B108-D0EF4E325C02}" srcOrd="1" destOrd="0" presId="urn:microsoft.com/office/officeart/2008/layout/LinedList"/>
    <dgm:cxn modelId="{E78E3B6B-303D-469C-A596-A7D2E8C31483}" type="presParOf" srcId="{496C97FF-924E-4FF5-A205-B7DE553960F4}" destId="{856F39F7-20D0-44B3-A4EF-231A85599FC9}" srcOrd="6" destOrd="0" presId="urn:microsoft.com/office/officeart/2008/layout/LinedList"/>
    <dgm:cxn modelId="{166D1CAF-8188-481A-BCA6-FB37834B7D2E}" type="presParOf" srcId="{496C97FF-924E-4FF5-A205-B7DE553960F4}" destId="{3B9D0C97-E3F5-459E-A6F1-1C349C992C49}" srcOrd="7" destOrd="0" presId="urn:microsoft.com/office/officeart/2008/layout/LinedList"/>
    <dgm:cxn modelId="{C155894E-7746-40D7-A4F9-C1B856BFE67A}" type="presParOf" srcId="{3B9D0C97-E3F5-459E-A6F1-1C349C992C49}" destId="{BD09F52D-9100-4E2E-97A0-CA1F8633CDA4}" srcOrd="0" destOrd="0" presId="urn:microsoft.com/office/officeart/2008/layout/LinedList"/>
    <dgm:cxn modelId="{D8F883B8-3AFD-437C-87F8-E2D0636A624F}" type="presParOf" srcId="{3B9D0C97-E3F5-459E-A6F1-1C349C992C49}" destId="{A5E36EDC-6E9A-4BD3-9206-0E6B3443684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0C26AF-3295-4DD4-8876-D55A63FEB1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C612315-A66B-4D28-B315-7C5392F5A4E5}">
      <dgm:prSet phldrT="[Metin]"/>
      <dgm:spPr/>
      <dgm:t>
        <a:bodyPr/>
        <a:lstStyle/>
        <a:p>
          <a:r>
            <a:rPr lang="tr-TR" b="1" dirty="0" smtClean="0">
              <a:solidFill>
                <a:schemeClr val="tx1"/>
              </a:solidFill>
            </a:rPr>
            <a:t>New </a:t>
          </a:r>
          <a:r>
            <a:rPr lang="tr-TR" b="1" dirty="0" err="1" smtClean="0">
              <a:solidFill>
                <a:schemeClr val="tx1"/>
              </a:solidFill>
            </a:rPr>
            <a:t>Developments</a:t>
          </a:r>
          <a:endParaRPr lang="tr-TR" b="1" dirty="0">
            <a:solidFill>
              <a:schemeClr val="tx1"/>
            </a:solidFill>
          </a:endParaRPr>
        </a:p>
      </dgm:t>
    </dgm:pt>
    <dgm:pt modelId="{F38D8C46-96F3-432E-A14D-5265358325FA}" type="parTrans" cxnId="{31B60C32-0AE1-448D-B615-2DD001C77777}">
      <dgm:prSet/>
      <dgm:spPr/>
      <dgm:t>
        <a:bodyPr/>
        <a:lstStyle/>
        <a:p>
          <a:endParaRPr lang="tr-TR"/>
        </a:p>
      </dgm:t>
    </dgm:pt>
    <dgm:pt modelId="{3002E0F7-5982-4165-BCDC-38178BE84FCC}" type="sibTrans" cxnId="{31B60C32-0AE1-448D-B615-2DD001C77777}">
      <dgm:prSet/>
      <dgm:spPr/>
      <dgm:t>
        <a:bodyPr/>
        <a:lstStyle/>
        <a:p>
          <a:endParaRPr lang="tr-TR"/>
        </a:p>
      </dgm:t>
    </dgm:pt>
    <dgm:pt modelId="{FF934432-ECDA-4EE0-85B2-AAB740141033}">
      <dgm:prSet phldrT="[Metin]" custT="1"/>
      <dgm:spPr/>
      <dgm:t>
        <a:bodyPr/>
        <a:lstStyle/>
        <a:p>
          <a:r>
            <a:rPr lang="tr-TR" sz="2400" dirty="0" err="1" smtClean="0"/>
            <a:t>Amendments</a:t>
          </a:r>
          <a:r>
            <a:rPr lang="tr-TR" sz="2400" dirty="0" smtClean="0"/>
            <a:t> </a:t>
          </a:r>
          <a:r>
            <a:rPr lang="tr-TR" sz="2400" dirty="0" err="1" smtClean="0"/>
            <a:t>to</a:t>
          </a:r>
          <a:r>
            <a:rPr lang="tr-TR" sz="2400" dirty="0" smtClean="0"/>
            <a:t> </a:t>
          </a:r>
          <a:r>
            <a:rPr lang="tr-TR" sz="2400" dirty="0" err="1" smtClean="0"/>
            <a:t>legislation</a:t>
          </a:r>
          <a:r>
            <a:rPr lang="tr-TR" sz="2400" dirty="0" smtClean="0"/>
            <a:t>, EU </a:t>
          </a:r>
          <a:r>
            <a:rPr lang="tr-TR" sz="2400" dirty="0" err="1" smtClean="0"/>
            <a:t>Directives</a:t>
          </a:r>
          <a:r>
            <a:rPr lang="tr-TR" sz="2400" dirty="0" smtClean="0"/>
            <a:t>, GPA, </a:t>
          </a:r>
          <a:r>
            <a:rPr lang="tr-TR" sz="2400" dirty="0" err="1" smtClean="0"/>
            <a:t>etc</a:t>
          </a:r>
          <a:r>
            <a:rPr lang="tr-TR" sz="2400" dirty="0" smtClean="0"/>
            <a:t>.</a:t>
          </a:r>
          <a:endParaRPr lang="tr-TR" sz="2400" dirty="0"/>
        </a:p>
      </dgm:t>
    </dgm:pt>
    <dgm:pt modelId="{9A964DB5-DBC4-4570-B783-8F6D4BCC0888}" type="parTrans" cxnId="{1EBEEA8C-4FB3-44AD-8AB4-D6CECA449C31}">
      <dgm:prSet/>
      <dgm:spPr/>
      <dgm:t>
        <a:bodyPr/>
        <a:lstStyle/>
        <a:p>
          <a:endParaRPr lang="tr-TR"/>
        </a:p>
      </dgm:t>
    </dgm:pt>
    <dgm:pt modelId="{80F97DE3-F006-4BF8-9AE9-21C4691C5576}" type="sibTrans" cxnId="{1EBEEA8C-4FB3-44AD-8AB4-D6CECA449C31}">
      <dgm:prSet/>
      <dgm:spPr/>
      <dgm:t>
        <a:bodyPr/>
        <a:lstStyle/>
        <a:p>
          <a:endParaRPr lang="tr-TR"/>
        </a:p>
      </dgm:t>
    </dgm:pt>
    <dgm:pt modelId="{D65BECF5-4F50-4E6B-88D0-77189C4E52BC}">
      <dgm:prSet phldrT="[Metin]"/>
      <dgm:spPr/>
      <dgm:t>
        <a:bodyPr/>
        <a:lstStyle/>
        <a:p>
          <a:r>
            <a:rPr lang="tr-TR" b="1" dirty="0" err="1" smtClean="0">
              <a:solidFill>
                <a:schemeClr val="tx1"/>
              </a:solidFill>
            </a:rPr>
            <a:t>Capacity</a:t>
          </a:r>
          <a:endParaRPr lang="tr-TR" b="1" dirty="0">
            <a:solidFill>
              <a:schemeClr val="tx1"/>
            </a:solidFill>
          </a:endParaRPr>
        </a:p>
      </dgm:t>
    </dgm:pt>
    <dgm:pt modelId="{ACC7AA1D-3F8B-41E0-8395-F4D1A8EC926E}" type="parTrans" cxnId="{3C700A29-632C-4C46-91C5-9D6398EEDFEF}">
      <dgm:prSet/>
      <dgm:spPr/>
      <dgm:t>
        <a:bodyPr/>
        <a:lstStyle/>
        <a:p>
          <a:endParaRPr lang="tr-TR"/>
        </a:p>
      </dgm:t>
    </dgm:pt>
    <dgm:pt modelId="{A1C24894-4409-443D-9161-8C69DDD5FDF9}" type="sibTrans" cxnId="{3C700A29-632C-4C46-91C5-9D6398EEDFEF}">
      <dgm:prSet/>
      <dgm:spPr/>
      <dgm:t>
        <a:bodyPr/>
        <a:lstStyle/>
        <a:p>
          <a:endParaRPr lang="tr-TR"/>
        </a:p>
      </dgm:t>
    </dgm:pt>
    <dgm:pt modelId="{4F816971-2DAC-429B-A5F2-1A50188F7C4F}">
      <dgm:prSet phldrT="[Metin]" custT="1"/>
      <dgm:spPr/>
      <dgm:t>
        <a:bodyPr/>
        <a:lstStyle/>
        <a:p>
          <a:r>
            <a:rPr lang="tr-TR" sz="2400" dirty="0" err="1" smtClean="0"/>
            <a:t>Administrative</a:t>
          </a:r>
          <a:r>
            <a:rPr lang="tr-TR" sz="2400" dirty="0" smtClean="0"/>
            <a:t> </a:t>
          </a:r>
          <a:r>
            <a:rPr lang="tr-TR" sz="2400" dirty="0" err="1" smtClean="0"/>
            <a:t>capacity</a:t>
          </a:r>
          <a:r>
            <a:rPr lang="tr-TR" sz="2400" dirty="0" smtClean="0"/>
            <a:t> in </a:t>
          </a:r>
          <a:r>
            <a:rPr lang="tr-TR" sz="2400" dirty="0" err="1" smtClean="0"/>
            <a:t>contracting</a:t>
          </a:r>
          <a:r>
            <a:rPr lang="tr-TR" sz="2400" dirty="0" smtClean="0"/>
            <a:t> </a:t>
          </a:r>
          <a:r>
            <a:rPr lang="tr-TR" sz="2400" dirty="0" err="1" smtClean="0"/>
            <a:t>authorities</a:t>
          </a:r>
          <a:r>
            <a:rPr lang="tr-TR" sz="2400" dirty="0" smtClean="0"/>
            <a:t> </a:t>
          </a:r>
          <a:r>
            <a:rPr lang="tr-TR" sz="2400" dirty="0" err="1" smtClean="0"/>
            <a:t>and</a:t>
          </a:r>
          <a:r>
            <a:rPr lang="tr-TR" sz="2400" dirty="0" smtClean="0"/>
            <a:t> </a:t>
          </a:r>
          <a:r>
            <a:rPr lang="tr-TR" sz="2400" dirty="0" err="1" smtClean="0"/>
            <a:t>economic</a:t>
          </a:r>
          <a:r>
            <a:rPr lang="tr-TR" sz="2400" dirty="0" smtClean="0"/>
            <a:t> </a:t>
          </a:r>
          <a:r>
            <a:rPr lang="tr-TR" sz="2400" dirty="0" err="1" smtClean="0"/>
            <a:t>operators</a:t>
          </a:r>
          <a:r>
            <a:rPr lang="tr-TR" sz="2400" dirty="0" smtClean="0"/>
            <a:t> </a:t>
          </a:r>
          <a:endParaRPr lang="tr-TR" sz="2400" dirty="0"/>
        </a:p>
      </dgm:t>
    </dgm:pt>
    <dgm:pt modelId="{DF7DC26C-CF10-4DD9-93DF-BA7A3C652B30}" type="parTrans" cxnId="{9563C39E-242A-489B-9556-4F2CB2D8634F}">
      <dgm:prSet/>
      <dgm:spPr/>
      <dgm:t>
        <a:bodyPr/>
        <a:lstStyle/>
        <a:p>
          <a:endParaRPr lang="tr-TR"/>
        </a:p>
      </dgm:t>
    </dgm:pt>
    <dgm:pt modelId="{FF403700-3C56-49FE-9637-782862DAD4F3}" type="sibTrans" cxnId="{9563C39E-242A-489B-9556-4F2CB2D8634F}">
      <dgm:prSet/>
      <dgm:spPr/>
      <dgm:t>
        <a:bodyPr/>
        <a:lstStyle/>
        <a:p>
          <a:endParaRPr lang="tr-TR"/>
        </a:p>
      </dgm:t>
    </dgm:pt>
    <dgm:pt modelId="{1B176301-2CD3-4B47-BB1E-9E572F8A9877}">
      <dgm:prSet/>
      <dgm:spPr/>
      <dgm:t>
        <a:bodyPr/>
        <a:lstStyle/>
        <a:p>
          <a:r>
            <a:rPr lang="tr-TR" b="1" dirty="0" err="1" smtClean="0">
              <a:solidFill>
                <a:schemeClr val="tx1"/>
              </a:solidFill>
            </a:rPr>
            <a:t>Sustainability</a:t>
          </a:r>
          <a:r>
            <a:rPr lang="tr-TR" dirty="0" smtClean="0"/>
            <a:t> </a:t>
          </a:r>
          <a:endParaRPr lang="tr-TR" dirty="0"/>
        </a:p>
      </dgm:t>
    </dgm:pt>
    <dgm:pt modelId="{ECA487C5-5A87-4AD6-A90A-A2120111E0F4}" type="parTrans" cxnId="{43230B02-F638-48CB-92E9-FDE5E3C7383B}">
      <dgm:prSet/>
      <dgm:spPr/>
      <dgm:t>
        <a:bodyPr/>
        <a:lstStyle/>
        <a:p>
          <a:endParaRPr lang="tr-TR"/>
        </a:p>
      </dgm:t>
    </dgm:pt>
    <dgm:pt modelId="{CC7AF753-AC78-458B-A40B-DE48902C3AE1}" type="sibTrans" cxnId="{43230B02-F638-48CB-92E9-FDE5E3C7383B}">
      <dgm:prSet/>
      <dgm:spPr/>
      <dgm:t>
        <a:bodyPr/>
        <a:lstStyle/>
        <a:p>
          <a:endParaRPr lang="tr-TR"/>
        </a:p>
      </dgm:t>
    </dgm:pt>
    <dgm:pt modelId="{AA192DB2-0D77-4F7D-96A9-573BF0A5E37D}">
      <dgm:prSet phldrT="[Metin]" custT="1"/>
      <dgm:spPr>
        <a:noFill/>
      </dgm:spPr>
      <dgm:t>
        <a:bodyPr/>
        <a:lstStyle/>
        <a:p>
          <a:r>
            <a:rPr lang="tr-TR" sz="2400" dirty="0" smtClean="0">
              <a:solidFill>
                <a:schemeClr val="tx1"/>
              </a:solidFill>
            </a:rPr>
            <a:t> </a:t>
          </a:r>
          <a:r>
            <a:rPr lang="tr-TR" sz="2000" b="1" dirty="0" smtClean="0">
              <a:solidFill>
                <a:schemeClr val="tx1"/>
              </a:solidFill>
              <a:latin typeface="Times New Roman"/>
              <a:cs typeface="Times New Roman"/>
            </a:rPr>
            <a:t>•</a:t>
          </a:r>
          <a:r>
            <a:rPr lang="tr-TR" sz="2400" dirty="0" smtClean="0">
              <a:solidFill>
                <a:schemeClr val="tx1"/>
              </a:solidFill>
            </a:rPr>
            <a:t> </a:t>
          </a:r>
          <a:r>
            <a:rPr lang="tr-TR" sz="2400" dirty="0" err="1" smtClean="0">
              <a:solidFill>
                <a:schemeClr val="tx1"/>
              </a:solidFill>
            </a:rPr>
            <a:t>Sustainability</a:t>
          </a:r>
          <a:r>
            <a:rPr lang="tr-TR" sz="2400" dirty="0" smtClean="0">
              <a:solidFill>
                <a:schemeClr val="tx1"/>
              </a:solidFill>
            </a:rPr>
            <a:t> of </a:t>
          </a:r>
          <a:r>
            <a:rPr lang="tr-TR" sz="2400" dirty="0" err="1" smtClean="0">
              <a:solidFill>
                <a:schemeClr val="tx1"/>
              </a:solidFill>
            </a:rPr>
            <a:t>procurement</a:t>
          </a:r>
          <a:r>
            <a:rPr lang="tr-TR" sz="2400" dirty="0" smtClean="0">
              <a:solidFill>
                <a:schemeClr val="tx1"/>
              </a:solidFill>
            </a:rPr>
            <a:t> </a:t>
          </a:r>
          <a:r>
            <a:rPr lang="tr-TR" sz="2400" dirty="0" err="1" smtClean="0">
              <a:solidFill>
                <a:schemeClr val="tx1"/>
              </a:solidFill>
            </a:rPr>
            <a:t>performance</a:t>
          </a:r>
          <a:r>
            <a:rPr lang="tr-TR" sz="2400" dirty="0" smtClean="0">
              <a:solidFill>
                <a:schemeClr val="tx1"/>
              </a:solidFill>
            </a:rPr>
            <a:t> </a:t>
          </a:r>
          <a:endParaRPr lang="tr-TR" sz="2400" dirty="0">
            <a:solidFill>
              <a:schemeClr val="tx1"/>
            </a:solidFill>
          </a:endParaRPr>
        </a:p>
      </dgm:t>
    </dgm:pt>
    <dgm:pt modelId="{0F2E8CE0-D533-41A4-93C7-ECC8E4DF728D}" type="parTrans" cxnId="{85F01181-5686-4194-9573-410510F26F4F}">
      <dgm:prSet/>
      <dgm:spPr/>
      <dgm:t>
        <a:bodyPr/>
        <a:lstStyle/>
        <a:p>
          <a:endParaRPr lang="tr-TR"/>
        </a:p>
      </dgm:t>
    </dgm:pt>
    <dgm:pt modelId="{2782D3BA-D41D-4340-A2B2-F88F42DD00A4}" type="sibTrans" cxnId="{85F01181-5686-4194-9573-410510F26F4F}">
      <dgm:prSet/>
      <dgm:spPr/>
      <dgm:t>
        <a:bodyPr/>
        <a:lstStyle/>
        <a:p>
          <a:endParaRPr lang="tr-TR"/>
        </a:p>
      </dgm:t>
    </dgm:pt>
    <dgm:pt modelId="{1794BD09-A9DE-45DE-B394-B7C1B15B69C4}" type="pres">
      <dgm:prSet presAssocID="{E10C26AF-3295-4DD4-8876-D55A63FEB1E2}" presName="linear" presStyleCnt="0">
        <dgm:presLayoutVars>
          <dgm:animLvl val="lvl"/>
          <dgm:resizeHandles val="exact"/>
        </dgm:presLayoutVars>
      </dgm:prSet>
      <dgm:spPr/>
      <dgm:t>
        <a:bodyPr/>
        <a:lstStyle/>
        <a:p>
          <a:endParaRPr lang="tr-TR"/>
        </a:p>
      </dgm:t>
    </dgm:pt>
    <dgm:pt modelId="{3749B1C8-8CDF-4B29-BDC9-99BEC5A08310}" type="pres">
      <dgm:prSet presAssocID="{2C612315-A66B-4D28-B315-7C5392F5A4E5}" presName="parentText" presStyleLbl="node1" presStyleIdx="0" presStyleCnt="4">
        <dgm:presLayoutVars>
          <dgm:chMax val="0"/>
          <dgm:bulletEnabled val="1"/>
        </dgm:presLayoutVars>
      </dgm:prSet>
      <dgm:spPr/>
      <dgm:t>
        <a:bodyPr/>
        <a:lstStyle/>
        <a:p>
          <a:endParaRPr lang="tr-TR"/>
        </a:p>
      </dgm:t>
    </dgm:pt>
    <dgm:pt modelId="{1E8219CA-360F-43F2-8F66-931DBC544A3C}" type="pres">
      <dgm:prSet presAssocID="{2C612315-A66B-4D28-B315-7C5392F5A4E5}" presName="childText" presStyleLbl="revTx" presStyleIdx="0" presStyleCnt="2">
        <dgm:presLayoutVars>
          <dgm:bulletEnabled val="1"/>
        </dgm:presLayoutVars>
      </dgm:prSet>
      <dgm:spPr/>
      <dgm:t>
        <a:bodyPr/>
        <a:lstStyle/>
        <a:p>
          <a:endParaRPr lang="tr-TR"/>
        </a:p>
      </dgm:t>
    </dgm:pt>
    <dgm:pt modelId="{1D6097ED-DDB2-42D6-B892-EE3F1B35E38A}" type="pres">
      <dgm:prSet presAssocID="{D65BECF5-4F50-4E6B-88D0-77189C4E52BC}" presName="parentText" presStyleLbl="node1" presStyleIdx="1" presStyleCnt="4">
        <dgm:presLayoutVars>
          <dgm:chMax val="0"/>
          <dgm:bulletEnabled val="1"/>
        </dgm:presLayoutVars>
      </dgm:prSet>
      <dgm:spPr/>
      <dgm:t>
        <a:bodyPr/>
        <a:lstStyle/>
        <a:p>
          <a:endParaRPr lang="tr-TR"/>
        </a:p>
      </dgm:t>
    </dgm:pt>
    <dgm:pt modelId="{AD19389E-726A-43A2-BF8D-4731094B9C4F}" type="pres">
      <dgm:prSet presAssocID="{D65BECF5-4F50-4E6B-88D0-77189C4E52BC}" presName="childText" presStyleLbl="revTx" presStyleIdx="1" presStyleCnt="2">
        <dgm:presLayoutVars>
          <dgm:bulletEnabled val="1"/>
        </dgm:presLayoutVars>
      </dgm:prSet>
      <dgm:spPr/>
      <dgm:t>
        <a:bodyPr/>
        <a:lstStyle/>
        <a:p>
          <a:endParaRPr lang="tr-TR"/>
        </a:p>
      </dgm:t>
    </dgm:pt>
    <dgm:pt modelId="{42F97468-5465-4B11-9A3F-85B06703D972}" type="pres">
      <dgm:prSet presAssocID="{1B176301-2CD3-4B47-BB1E-9E572F8A9877}" presName="parentText" presStyleLbl="node1" presStyleIdx="2" presStyleCnt="4">
        <dgm:presLayoutVars>
          <dgm:chMax val="0"/>
          <dgm:bulletEnabled val="1"/>
        </dgm:presLayoutVars>
      </dgm:prSet>
      <dgm:spPr/>
      <dgm:t>
        <a:bodyPr/>
        <a:lstStyle/>
        <a:p>
          <a:endParaRPr lang="tr-TR"/>
        </a:p>
      </dgm:t>
    </dgm:pt>
    <dgm:pt modelId="{745044B9-A411-4414-B6A3-5CFC0849CD8D}" type="pres">
      <dgm:prSet presAssocID="{CC7AF753-AC78-458B-A40B-DE48902C3AE1}" presName="spacer" presStyleCnt="0"/>
      <dgm:spPr/>
    </dgm:pt>
    <dgm:pt modelId="{092006C6-20E9-482F-8951-52B8EACCA4BF}" type="pres">
      <dgm:prSet presAssocID="{AA192DB2-0D77-4F7D-96A9-573BF0A5E37D}" presName="parentText" presStyleLbl="node1" presStyleIdx="3" presStyleCnt="4" custLinFactNeighborX="126" custLinFactNeighborY="-81050">
        <dgm:presLayoutVars>
          <dgm:chMax val="0"/>
          <dgm:bulletEnabled val="1"/>
        </dgm:presLayoutVars>
      </dgm:prSet>
      <dgm:spPr/>
      <dgm:t>
        <a:bodyPr/>
        <a:lstStyle/>
        <a:p>
          <a:endParaRPr lang="tr-TR"/>
        </a:p>
      </dgm:t>
    </dgm:pt>
  </dgm:ptLst>
  <dgm:cxnLst>
    <dgm:cxn modelId="{E03EF7E9-9F53-4D8F-A9AD-E088B1495DA5}" type="presOf" srcId="{E10C26AF-3295-4DD4-8876-D55A63FEB1E2}" destId="{1794BD09-A9DE-45DE-B394-B7C1B15B69C4}" srcOrd="0" destOrd="0" presId="urn:microsoft.com/office/officeart/2005/8/layout/vList2"/>
    <dgm:cxn modelId="{9563C39E-242A-489B-9556-4F2CB2D8634F}" srcId="{D65BECF5-4F50-4E6B-88D0-77189C4E52BC}" destId="{4F816971-2DAC-429B-A5F2-1A50188F7C4F}" srcOrd="0" destOrd="0" parTransId="{DF7DC26C-CF10-4DD9-93DF-BA7A3C652B30}" sibTransId="{FF403700-3C56-49FE-9637-782862DAD4F3}"/>
    <dgm:cxn modelId="{F4ECF075-AE69-47D5-9F96-1EF0CE1A5663}" type="presOf" srcId="{AA192DB2-0D77-4F7D-96A9-573BF0A5E37D}" destId="{092006C6-20E9-482F-8951-52B8EACCA4BF}" srcOrd="0" destOrd="0" presId="urn:microsoft.com/office/officeart/2005/8/layout/vList2"/>
    <dgm:cxn modelId="{F03F3A49-D8D9-4E00-9C63-8E4D05D0D1EF}" type="presOf" srcId="{FF934432-ECDA-4EE0-85B2-AAB740141033}" destId="{1E8219CA-360F-43F2-8F66-931DBC544A3C}" srcOrd="0" destOrd="0" presId="urn:microsoft.com/office/officeart/2005/8/layout/vList2"/>
    <dgm:cxn modelId="{43230B02-F638-48CB-92E9-FDE5E3C7383B}" srcId="{E10C26AF-3295-4DD4-8876-D55A63FEB1E2}" destId="{1B176301-2CD3-4B47-BB1E-9E572F8A9877}" srcOrd="2" destOrd="0" parTransId="{ECA487C5-5A87-4AD6-A90A-A2120111E0F4}" sibTransId="{CC7AF753-AC78-458B-A40B-DE48902C3AE1}"/>
    <dgm:cxn modelId="{F219DB35-6BFC-4CA4-B849-D775572FFB63}" type="presOf" srcId="{4F816971-2DAC-429B-A5F2-1A50188F7C4F}" destId="{AD19389E-726A-43A2-BF8D-4731094B9C4F}" srcOrd="0" destOrd="0" presId="urn:microsoft.com/office/officeart/2005/8/layout/vList2"/>
    <dgm:cxn modelId="{31B60C32-0AE1-448D-B615-2DD001C77777}" srcId="{E10C26AF-3295-4DD4-8876-D55A63FEB1E2}" destId="{2C612315-A66B-4D28-B315-7C5392F5A4E5}" srcOrd="0" destOrd="0" parTransId="{F38D8C46-96F3-432E-A14D-5265358325FA}" sibTransId="{3002E0F7-5982-4165-BCDC-38178BE84FCC}"/>
    <dgm:cxn modelId="{0712E9A9-9904-45C0-915E-7A790BF257CE}" type="presOf" srcId="{1B176301-2CD3-4B47-BB1E-9E572F8A9877}" destId="{42F97468-5465-4B11-9A3F-85B06703D972}" srcOrd="0" destOrd="0" presId="urn:microsoft.com/office/officeart/2005/8/layout/vList2"/>
    <dgm:cxn modelId="{1EBEEA8C-4FB3-44AD-8AB4-D6CECA449C31}" srcId="{2C612315-A66B-4D28-B315-7C5392F5A4E5}" destId="{FF934432-ECDA-4EE0-85B2-AAB740141033}" srcOrd="0" destOrd="0" parTransId="{9A964DB5-DBC4-4570-B783-8F6D4BCC0888}" sibTransId="{80F97DE3-F006-4BF8-9AE9-21C4691C5576}"/>
    <dgm:cxn modelId="{7D58DE59-B889-4C08-8306-893110BBBC96}" type="presOf" srcId="{D65BECF5-4F50-4E6B-88D0-77189C4E52BC}" destId="{1D6097ED-DDB2-42D6-B892-EE3F1B35E38A}" srcOrd="0" destOrd="0" presId="urn:microsoft.com/office/officeart/2005/8/layout/vList2"/>
    <dgm:cxn modelId="{3C700A29-632C-4C46-91C5-9D6398EEDFEF}" srcId="{E10C26AF-3295-4DD4-8876-D55A63FEB1E2}" destId="{D65BECF5-4F50-4E6B-88D0-77189C4E52BC}" srcOrd="1" destOrd="0" parTransId="{ACC7AA1D-3F8B-41E0-8395-F4D1A8EC926E}" sibTransId="{A1C24894-4409-443D-9161-8C69DDD5FDF9}"/>
    <dgm:cxn modelId="{85F01181-5686-4194-9573-410510F26F4F}" srcId="{E10C26AF-3295-4DD4-8876-D55A63FEB1E2}" destId="{AA192DB2-0D77-4F7D-96A9-573BF0A5E37D}" srcOrd="3" destOrd="0" parTransId="{0F2E8CE0-D533-41A4-93C7-ECC8E4DF728D}" sibTransId="{2782D3BA-D41D-4340-A2B2-F88F42DD00A4}"/>
    <dgm:cxn modelId="{21303EC0-2AC1-4965-9357-E2824BDC23C1}" type="presOf" srcId="{2C612315-A66B-4D28-B315-7C5392F5A4E5}" destId="{3749B1C8-8CDF-4B29-BDC9-99BEC5A08310}" srcOrd="0" destOrd="0" presId="urn:microsoft.com/office/officeart/2005/8/layout/vList2"/>
    <dgm:cxn modelId="{1745C259-324B-4621-A699-70A73F39CB35}" type="presParOf" srcId="{1794BD09-A9DE-45DE-B394-B7C1B15B69C4}" destId="{3749B1C8-8CDF-4B29-BDC9-99BEC5A08310}" srcOrd="0" destOrd="0" presId="urn:microsoft.com/office/officeart/2005/8/layout/vList2"/>
    <dgm:cxn modelId="{645B83E5-FD74-41FB-8728-CE9407BAD912}" type="presParOf" srcId="{1794BD09-A9DE-45DE-B394-B7C1B15B69C4}" destId="{1E8219CA-360F-43F2-8F66-931DBC544A3C}" srcOrd="1" destOrd="0" presId="urn:microsoft.com/office/officeart/2005/8/layout/vList2"/>
    <dgm:cxn modelId="{8446EAE8-1DE4-4641-9A2C-E157B6D932E8}" type="presParOf" srcId="{1794BD09-A9DE-45DE-B394-B7C1B15B69C4}" destId="{1D6097ED-DDB2-42D6-B892-EE3F1B35E38A}" srcOrd="2" destOrd="0" presId="urn:microsoft.com/office/officeart/2005/8/layout/vList2"/>
    <dgm:cxn modelId="{E8BA4E01-2215-44A7-9D17-57C2FFF9E888}" type="presParOf" srcId="{1794BD09-A9DE-45DE-B394-B7C1B15B69C4}" destId="{AD19389E-726A-43A2-BF8D-4731094B9C4F}" srcOrd="3" destOrd="0" presId="urn:microsoft.com/office/officeart/2005/8/layout/vList2"/>
    <dgm:cxn modelId="{B568413C-FDE8-4146-8B14-FD1FFA0385D0}" type="presParOf" srcId="{1794BD09-A9DE-45DE-B394-B7C1B15B69C4}" destId="{42F97468-5465-4B11-9A3F-85B06703D972}" srcOrd="4" destOrd="0" presId="urn:microsoft.com/office/officeart/2005/8/layout/vList2"/>
    <dgm:cxn modelId="{E34D6402-791E-4732-848D-992845369ECD}" type="presParOf" srcId="{1794BD09-A9DE-45DE-B394-B7C1B15B69C4}" destId="{745044B9-A411-4414-B6A3-5CFC0849CD8D}" srcOrd="5" destOrd="0" presId="urn:microsoft.com/office/officeart/2005/8/layout/vList2"/>
    <dgm:cxn modelId="{8BBC2FEE-870F-4907-954D-7B51681CA0FE}" type="presParOf" srcId="{1794BD09-A9DE-45DE-B394-B7C1B15B69C4}" destId="{092006C6-20E9-482F-8951-52B8EACCA4B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B966F2-E79B-4340-B975-3F8981D37BE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tr-TR"/>
        </a:p>
      </dgm:t>
    </dgm:pt>
    <dgm:pt modelId="{34E11702-AC1A-4992-A0D7-A101DD03156F}">
      <dgm:prSet/>
      <dgm:spPr>
        <a:solidFill>
          <a:schemeClr val="accent1">
            <a:lumMod val="50000"/>
          </a:schemeClr>
        </a:solidFill>
      </dgm:spPr>
      <dgm:t>
        <a:bodyPr/>
        <a:lstStyle/>
        <a:p>
          <a:pPr rtl="0"/>
          <a:r>
            <a:rPr lang="tr-TR" b="1" dirty="0" err="1" smtClean="0">
              <a:solidFill>
                <a:schemeClr val="bg1"/>
              </a:solidFill>
            </a:rPr>
            <a:t>Innovative</a:t>
          </a:r>
          <a:r>
            <a:rPr lang="tr-TR" b="1" dirty="0" smtClean="0">
              <a:solidFill>
                <a:schemeClr val="bg1"/>
              </a:solidFill>
            </a:rPr>
            <a:t> </a:t>
          </a:r>
          <a:r>
            <a:rPr lang="tr-TR" b="1" dirty="0" err="1" smtClean="0">
              <a:solidFill>
                <a:schemeClr val="bg1"/>
              </a:solidFill>
            </a:rPr>
            <a:t>Procurement</a:t>
          </a:r>
          <a:endParaRPr lang="tr-TR" b="1" dirty="0">
            <a:solidFill>
              <a:schemeClr val="bg1"/>
            </a:solidFill>
          </a:endParaRPr>
        </a:p>
      </dgm:t>
    </dgm:pt>
    <dgm:pt modelId="{137F6D21-CB6C-4418-B347-937E5E270074}" type="parTrans" cxnId="{C34A225A-0263-4816-B5F0-E4FC22391936}">
      <dgm:prSet/>
      <dgm:spPr/>
      <dgm:t>
        <a:bodyPr/>
        <a:lstStyle/>
        <a:p>
          <a:endParaRPr lang="tr-TR"/>
        </a:p>
      </dgm:t>
    </dgm:pt>
    <dgm:pt modelId="{AA8244FB-8DD8-4740-A221-BDE5CB2D63F6}" type="sibTrans" cxnId="{C34A225A-0263-4816-B5F0-E4FC22391936}">
      <dgm:prSet/>
      <dgm:spPr/>
      <dgm:t>
        <a:bodyPr/>
        <a:lstStyle/>
        <a:p>
          <a:endParaRPr lang="tr-TR"/>
        </a:p>
      </dgm:t>
    </dgm:pt>
    <dgm:pt modelId="{B0A16564-5184-4D08-B344-455D3BD145DD}">
      <dgm:prSet/>
      <dgm:spPr>
        <a:solidFill>
          <a:schemeClr val="accent1">
            <a:lumMod val="50000"/>
          </a:schemeClr>
        </a:solidFill>
      </dgm:spPr>
      <dgm:t>
        <a:bodyPr/>
        <a:lstStyle/>
        <a:p>
          <a:pPr rtl="0"/>
          <a:r>
            <a:rPr lang="tr-TR" b="1" dirty="0" err="1" smtClean="0"/>
            <a:t>Green</a:t>
          </a:r>
          <a:r>
            <a:rPr lang="tr-TR" b="1" dirty="0" smtClean="0"/>
            <a:t> </a:t>
          </a:r>
          <a:r>
            <a:rPr lang="tr-TR" b="1" dirty="0" err="1" smtClean="0"/>
            <a:t>Procurement</a:t>
          </a:r>
          <a:endParaRPr lang="tr-TR" b="1" dirty="0"/>
        </a:p>
      </dgm:t>
    </dgm:pt>
    <dgm:pt modelId="{B4ECF93E-0CD6-4996-8F0C-CFF488C307B7}" type="parTrans" cxnId="{4787DFF2-1ED1-4698-9D03-4354072F4C61}">
      <dgm:prSet/>
      <dgm:spPr/>
      <dgm:t>
        <a:bodyPr/>
        <a:lstStyle/>
        <a:p>
          <a:endParaRPr lang="tr-TR"/>
        </a:p>
      </dgm:t>
    </dgm:pt>
    <dgm:pt modelId="{36906F31-1E48-4FFD-8BB5-792EBAB21672}" type="sibTrans" cxnId="{4787DFF2-1ED1-4698-9D03-4354072F4C61}">
      <dgm:prSet/>
      <dgm:spPr/>
      <dgm:t>
        <a:bodyPr/>
        <a:lstStyle/>
        <a:p>
          <a:endParaRPr lang="tr-TR"/>
        </a:p>
      </dgm:t>
    </dgm:pt>
    <dgm:pt modelId="{46B95035-A4B6-4466-82C0-676668BB10C1}">
      <dgm:prSet/>
      <dgm:spPr>
        <a:solidFill>
          <a:schemeClr val="accent1">
            <a:lumMod val="50000"/>
          </a:schemeClr>
        </a:solidFill>
      </dgm:spPr>
      <dgm:t>
        <a:bodyPr/>
        <a:lstStyle/>
        <a:p>
          <a:pPr rtl="0"/>
          <a:r>
            <a:rPr lang="tr-TR" b="1" dirty="0" err="1" smtClean="0"/>
            <a:t>Social</a:t>
          </a:r>
          <a:r>
            <a:rPr lang="tr-TR" b="1" dirty="0" smtClean="0"/>
            <a:t> </a:t>
          </a:r>
          <a:r>
            <a:rPr lang="tr-TR" b="1" dirty="0" err="1" smtClean="0"/>
            <a:t>Concerns</a:t>
          </a:r>
          <a:endParaRPr lang="tr-TR" dirty="0"/>
        </a:p>
      </dgm:t>
    </dgm:pt>
    <dgm:pt modelId="{4A0C76AF-42F3-4AC7-B6AA-A4D940619B94}" type="parTrans" cxnId="{8A088C15-F556-4065-BEA5-BF7A64F0703C}">
      <dgm:prSet/>
      <dgm:spPr/>
      <dgm:t>
        <a:bodyPr/>
        <a:lstStyle/>
        <a:p>
          <a:endParaRPr lang="tr-TR"/>
        </a:p>
      </dgm:t>
    </dgm:pt>
    <dgm:pt modelId="{C10155AF-EF1C-4B47-B116-41E819B275BE}" type="sibTrans" cxnId="{8A088C15-F556-4065-BEA5-BF7A64F0703C}">
      <dgm:prSet/>
      <dgm:spPr/>
      <dgm:t>
        <a:bodyPr/>
        <a:lstStyle/>
        <a:p>
          <a:endParaRPr lang="tr-TR"/>
        </a:p>
      </dgm:t>
    </dgm:pt>
    <dgm:pt modelId="{CC78772A-93D0-45DE-8A56-58AF096B89C5}">
      <dgm:prSet/>
      <dgm:spPr>
        <a:solidFill>
          <a:schemeClr val="accent1">
            <a:lumMod val="50000"/>
          </a:schemeClr>
        </a:solidFill>
      </dgm:spPr>
      <dgm:t>
        <a:bodyPr/>
        <a:lstStyle/>
        <a:p>
          <a:pPr rtl="0"/>
          <a:r>
            <a:rPr lang="tr-TR" b="1" dirty="0" err="1" smtClean="0"/>
            <a:t>More</a:t>
          </a:r>
          <a:r>
            <a:rPr lang="tr-TR" b="1" dirty="0" smtClean="0"/>
            <a:t> Integration </a:t>
          </a:r>
          <a:r>
            <a:rPr lang="tr-TR" b="1" dirty="0" err="1" smtClean="0"/>
            <a:t>to</a:t>
          </a:r>
          <a:r>
            <a:rPr lang="tr-TR" b="1" dirty="0" smtClean="0"/>
            <a:t> International </a:t>
          </a:r>
          <a:r>
            <a:rPr lang="tr-TR" b="1" dirty="0" err="1" smtClean="0"/>
            <a:t>Regulations</a:t>
          </a:r>
          <a:endParaRPr lang="tr-TR" b="1" dirty="0"/>
        </a:p>
      </dgm:t>
    </dgm:pt>
    <dgm:pt modelId="{12391B3B-757D-4B09-91D8-C1C4D4D6DD70}" type="parTrans" cxnId="{D591C33E-BBF3-4E6C-806F-CB720A4235A0}">
      <dgm:prSet/>
      <dgm:spPr/>
      <dgm:t>
        <a:bodyPr/>
        <a:lstStyle/>
        <a:p>
          <a:endParaRPr lang="tr-TR"/>
        </a:p>
      </dgm:t>
    </dgm:pt>
    <dgm:pt modelId="{6004E6DC-A5A1-4FB7-B552-3BC4522B7AE1}" type="sibTrans" cxnId="{D591C33E-BBF3-4E6C-806F-CB720A4235A0}">
      <dgm:prSet/>
      <dgm:spPr/>
      <dgm:t>
        <a:bodyPr/>
        <a:lstStyle/>
        <a:p>
          <a:endParaRPr lang="tr-TR"/>
        </a:p>
      </dgm:t>
    </dgm:pt>
    <dgm:pt modelId="{14C944E3-E63F-4518-BDF5-34D0CEBC40E3}" type="pres">
      <dgm:prSet presAssocID="{55B966F2-E79B-4340-B975-3F8981D37BE6}" presName="CompostProcess" presStyleCnt="0">
        <dgm:presLayoutVars>
          <dgm:dir/>
          <dgm:resizeHandles val="exact"/>
        </dgm:presLayoutVars>
      </dgm:prSet>
      <dgm:spPr/>
      <dgm:t>
        <a:bodyPr/>
        <a:lstStyle/>
        <a:p>
          <a:endParaRPr lang="tr-TR"/>
        </a:p>
      </dgm:t>
    </dgm:pt>
    <dgm:pt modelId="{DE29EB2D-8756-4608-8755-6F425B980206}" type="pres">
      <dgm:prSet presAssocID="{55B966F2-E79B-4340-B975-3F8981D37BE6}" presName="arrow" presStyleLbl="bgShp" presStyleIdx="0" presStyleCnt="1" custScaleX="102059" custScaleY="20000" custLinFactNeighborX="1618" custLinFactNeighborY="-40000"/>
      <dgm:spPr>
        <a:solidFill>
          <a:schemeClr val="accent1"/>
        </a:solidFill>
      </dgm:spPr>
    </dgm:pt>
    <dgm:pt modelId="{846CF5BF-1857-4AD1-BC1F-A8473FDE5D0C}" type="pres">
      <dgm:prSet presAssocID="{55B966F2-E79B-4340-B975-3F8981D37BE6}" presName="linearProcess" presStyleCnt="0"/>
      <dgm:spPr/>
    </dgm:pt>
    <dgm:pt modelId="{310C4FF2-0B2E-4FBE-A493-CC528B8F832A}" type="pres">
      <dgm:prSet presAssocID="{34E11702-AC1A-4992-A0D7-A101DD03156F}" presName="textNode" presStyleLbl="node1" presStyleIdx="0" presStyleCnt="4" custScaleX="63394" custScaleY="59999" custLinFactNeighborX="31301" custLinFactNeighborY="-51667">
        <dgm:presLayoutVars>
          <dgm:bulletEnabled val="1"/>
        </dgm:presLayoutVars>
      </dgm:prSet>
      <dgm:spPr/>
      <dgm:t>
        <a:bodyPr/>
        <a:lstStyle/>
        <a:p>
          <a:endParaRPr lang="tr-TR"/>
        </a:p>
      </dgm:t>
    </dgm:pt>
    <dgm:pt modelId="{A2D64E41-E77E-41FC-B88A-A2A54FD900FB}" type="pres">
      <dgm:prSet presAssocID="{AA8244FB-8DD8-4740-A221-BDE5CB2D63F6}" presName="sibTrans" presStyleCnt="0"/>
      <dgm:spPr/>
    </dgm:pt>
    <dgm:pt modelId="{E0A27F2F-6E6F-480B-B38D-FC8F03DAA0E4}" type="pres">
      <dgm:prSet presAssocID="{B0A16564-5184-4D08-B344-455D3BD145DD}" presName="textNode" presStyleLbl="node1" presStyleIdx="1" presStyleCnt="4" custScaleX="62395" custScaleY="59999" custLinFactX="419" custLinFactNeighborX="100000" custLinFactNeighborY="-50256">
        <dgm:presLayoutVars>
          <dgm:bulletEnabled val="1"/>
        </dgm:presLayoutVars>
      </dgm:prSet>
      <dgm:spPr/>
      <dgm:t>
        <a:bodyPr/>
        <a:lstStyle/>
        <a:p>
          <a:endParaRPr lang="tr-TR"/>
        </a:p>
      </dgm:t>
    </dgm:pt>
    <dgm:pt modelId="{DDA6FF52-90D3-40F2-BB4E-F4EB00D639EB}" type="pres">
      <dgm:prSet presAssocID="{36906F31-1E48-4FFD-8BB5-792EBAB21672}" presName="sibTrans" presStyleCnt="0"/>
      <dgm:spPr/>
    </dgm:pt>
    <dgm:pt modelId="{0A219A04-5AC2-432B-95E8-C720312E1B90}" type="pres">
      <dgm:prSet presAssocID="{46B95035-A4B6-4466-82C0-676668BB10C1}" presName="textNode" presStyleLbl="node1" presStyleIdx="2" presStyleCnt="4" custScaleX="66546" custScaleY="61481" custLinFactX="303" custLinFactNeighborX="100000" custLinFactNeighborY="-49814">
        <dgm:presLayoutVars>
          <dgm:bulletEnabled val="1"/>
        </dgm:presLayoutVars>
      </dgm:prSet>
      <dgm:spPr/>
      <dgm:t>
        <a:bodyPr/>
        <a:lstStyle/>
        <a:p>
          <a:endParaRPr lang="tr-TR"/>
        </a:p>
      </dgm:t>
    </dgm:pt>
    <dgm:pt modelId="{834BB642-5DE6-424B-AE2B-A314E6FAF77C}" type="pres">
      <dgm:prSet presAssocID="{C10155AF-EF1C-4B47-B116-41E819B275BE}" presName="sibTrans" presStyleCnt="0"/>
      <dgm:spPr/>
    </dgm:pt>
    <dgm:pt modelId="{BF551F62-87D8-4FBE-B2C4-A77C63A28F88}" type="pres">
      <dgm:prSet presAssocID="{CC78772A-93D0-45DE-8A56-58AF096B89C5}" presName="textNode" presStyleLbl="node1" presStyleIdx="3" presStyleCnt="4" custScaleX="66019" custScaleY="63332" custLinFactNeighborX="78079" custLinFactNeighborY="-49082">
        <dgm:presLayoutVars>
          <dgm:bulletEnabled val="1"/>
        </dgm:presLayoutVars>
      </dgm:prSet>
      <dgm:spPr/>
      <dgm:t>
        <a:bodyPr/>
        <a:lstStyle/>
        <a:p>
          <a:endParaRPr lang="tr-TR"/>
        </a:p>
      </dgm:t>
    </dgm:pt>
  </dgm:ptLst>
  <dgm:cxnLst>
    <dgm:cxn modelId="{528502A0-7E3C-4266-BE68-2843827DDD79}" type="presOf" srcId="{46B95035-A4B6-4466-82C0-676668BB10C1}" destId="{0A219A04-5AC2-432B-95E8-C720312E1B90}" srcOrd="0" destOrd="0" presId="urn:microsoft.com/office/officeart/2005/8/layout/hProcess9"/>
    <dgm:cxn modelId="{C5C29807-AD95-452E-A2B0-653008A04627}" type="presOf" srcId="{34E11702-AC1A-4992-A0D7-A101DD03156F}" destId="{310C4FF2-0B2E-4FBE-A493-CC528B8F832A}" srcOrd="0" destOrd="0" presId="urn:microsoft.com/office/officeart/2005/8/layout/hProcess9"/>
    <dgm:cxn modelId="{CBB6BB32-0C42-4EDA-A7DE-40CC5317597E}" type="presOf" srcId="{CC78772A-93D0-45DE-8A56-58AF096B89C5}" destId="{BF551F62-87D8-4FBE-B2C4-A77C63A28F88}" srcOrd="0" destOrd="0" presId="urn:microsoft.com/office/officeart/2005/8/layout/hProcess9"/>
    <dgm:cxn modelId="{7864CCBB-4A7B-4C00-807A-BDDDAD312BF8}" type="presOf" srcId="{55B966F2-E79B-4340-B975-3F8981D37BE6}" destId="{14C944E3-E63F-4518-BDF5-34D0CEBC40E3}" srcOrd="0" destOrd="0" presId="urn:microsoft.com/office/officeart/2005/8/layout/hProcess9"/>
    <dgm:cxn modelId="{4787DFF2-1ED1-4698-9D03-4354072F4C61}" srcId="{55B966F2-E79B-4340-B975-3F8981D37BE6}" destId="{B0A16564-5184-4D08-B344-455D3BD145DD}" srcOrd="1" destOrd="0" parTransId="{B4ECF93E-0CD6-4996-8F0C-CFF488C307B7}" sibTransId="{36906F31-1E48-4FFD-8BB5-792EBAB21672}"/>
    <dgm:cxn modelId="{8A088C15-F556-4065-BEA5-BF7A64F0703C}" srcId="{55B966F2-E79B-4340-B975-3F8981D37BE6}" destId="{46B95035-A4B6-4466-82C0-676668BB10C1}" srcOrd="2" destOrd="0" parTransId="{4A0C76AF-42F3-4AC7-B6AA-A4D940619B94}" sibTransId="{C10155AF-EF1C-4B47-B116-41E819B275BE}"/>
    <dgm:cxn modelId="{C34A225A-0263-4816-B5F0-E4FC22391936}" srcId="{55B966F2-E79B-4340-B975-3F8981D37BE6}" destId="{34E11702-AC1A-4992-A0D7-A101DD03156F}" srcOrd="0" destOrd="0" parTransId="{137F6D21-CB6C-4418-B347-937E5E270074}" sibTransId="{AA8244FB-8DD8-4740-A221-BDE5CB2D63F6}"/>
    <dgm:cxn modelId="{F38B6F5A-A9EB-4FAE-9CE6-47B471695674}" type="presOf" srcId="{B0A16564-5184-4D08-B344-455D3BD145DD}" destId="{E0A27F2F-6E6F-480B-B38D-FC8F03DAA0E4}" srcOrd="0" destOrd="0" presId="urn:microsoft.com/office/officeart/2005/8/layout/hProcess9"/>
    <dgm:cxn modelId="{D591C33E-BBF3-4E6C-806F-CB720A4235A0}" srcId="{55B966F2-E79B-4340-B975-3F8981D37BE6}" destId="{CC78772A-93D0-45DE-8A56-58AF096B89C5}" srcOrd="3" destOrd="0" parTransId="{12391B3B-757D-4B09-91D8-C1C4D4D6DD70}" sibTransId="{6004E6DC-A5A1-4FB7-B552-3BC4522B7AE1}"/>
    <dgm:cxn modelId="{E7228C83-24FB-443F-A518-7E5E114C0642}" type="presParOf" srcId="{14C944E3-E63F-4518-BDF5-34D0CEBC40E3}" destId="{DE29EB2D-8756-4608-8755-6F425B980206}" srcOrd="0" destOrd="0" presId="urn:microsoft.com/office/officeart/2005/8/layout/hProcess9"/>
    <dgm:cxn modelId="{D3C8882C-E3D2-49FF-8838-F18AA4C4B9F1}" type="presParOf" srcId="{14C944E3-E63F-4518-BDF5-34D0CEBC40E3}" destId="{846CF5BF-1857-4AD1-BC1F-A8473FDE5D0C}" srcOrd="1" destOrd="0" presId="urn:microsoft.com/office/officeart/2005/8/layout/hProcess9"/>
    <dgm:cxn modelId="{A2F1669E-07B9-4A9E-8C69-0A4AB7A0A45B}" type="presParOf" srcId="{846CF5BF-1857-4AD1-BC1F-A8473FDE5D0C}" destId="{310C4FF2-0B2E-4FBE-A493-CC528B8F832A}" srcOrd="0" destOrd="0" presId="urn:microsoft.com/office/officeart/2005/8/layout/hProcess9"/>
    <dgm:cxn modelId="{7D7D2F16-7E97-4B14-A7FC-5CD67CE5C4C3}" type="presParOf" srcId="{846CF5BF-1857-4AD1-BC1F-A8473FDE5D0C}" destId="{A2D64E41-E77E-41FC-B88A-A2A54FD900FB}" srcOrd="1" destOrd="0" presId="urn:microsoft.com/office/officeart/2005/8/layout/hProcess9"/>
    <dgm:cxn modelId="{C9AC7C2D-DE21-4F30-A4F8-E922BCA9EAAC}" type="presParOf" srcId="{846CF5BF-1857-4AD1-BC1F-A8473FDE5D0C}" destId="{E0A27F2F-6E6F-480B-B38D-FC8F03DAA0E4}" srcOrd="2" destOrd="0" presId="urn:microsoft.com/office/officeart/2005/8/layout/hProcess9"/>
    <dgm:cxn modelId="{FD5B03EE-C6E7-4610-8F01-93E49A977074}" type="presParOf" srcId="{846CF5BF-1857-4AD1-BC1F-A8473FDE5D0C}" destId="{DDA6FF52-90D3-40F2-BB4E-F4EB00D639EB}" srcOrd="3" destOrd="0" presId="urn:microsoft.com/office/officeart/2005/8/layout/hProcess9"/>
    <dgm:cxn modelId="{98DED152-E5B3-492A-8BB1-8157E97FEE5C}" type="presParOf" srcId="{846CF5BF-1857-4AD1-BC1F-A8473FDE5D0C}" destId="{0A219A04-5AC2-432B-95E8-C720312E1B90}" srcOrd="4" destOrd="0" presId="urn:microsoft.com/office/officeart/2005/8/layout/hProcess9"/>
    <dgm:cxn modelId="{8E4F1E28-E8E9-48E2-A006-BADEE460535D}" type="presParOf" srcId="{846CF5BF-1857-4AD1-BC1F-A8473FDE5D0C}" destId="{834BB642-5DE6-424B-AE2B-A314E6FAF77C}" srcOrd="5" destOrd="0" presId="urn:microsoft.com/office/officeart/2005/8/layout/hProcess9"/>
    <dgm:cxn modelId="{F65383E9-93EF-4456-A677-966448C78A55}" type="presParOf" srcId="{846CF5BF-1857-4AD1-BC1F-A8473FDE5D0C}" destId="{BF551F62-87D8-4FBE-B2C4-A77C63A28F8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F8612-1606-9247-9A79-8BFDA806B78A}">
      <dsp:nvSpPr>
        <dsp:cNvPr id="0" name=""/>
        <dsp:cNvSpPr/>
      </dsp:nvSpPr>
      <dsp:spPr>
        <a:xfrm rot="5400000">
          <a:off x="-127863" y="131002"/>
          <a:ext cx="852422" cy="596695"/>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dirty="0"/>
        </a:p>
      </dsp:txBody>
      <dsp:txXfrm rot="-5400000">
        <a:off x="1" y="301487"/>
        <a:ext cx="596695" cy="255727"/>
      </dsp:txXfrm>
    </dsp:sp>
    <dsp:sp modelId="{52F84EF7-12CE-9A4F-924E-1AB7356BC528}">
      <dsp:nvSpPr>
        <dsp:cNvPr id="0" name=""/>
        <dsp:cNvSpPr/>
      </dsp:nvSpPr>
      <dsp:spPr>
        <a:xfrm rot="5400000">
          <a:off x="4274954" y="-3675119"/>
          <a:ext cx="554074" cy="791059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tr-TR" sz="1500" kern="1200" dirty="0" err="1" smtClean="0">
              <a:latin typeface="Calibri" pitchFamily="34" charset="0"/>
            </a:rPr>
            <a:t>Introduction</a:t>
          </a:r>
          <a:endParaRPr lang="en-US" sz="1500" kern="1200" dirty="0">
            <a:latin typeface="Calibri" pitchFamily="34" charset="0"/>
          </a:endParaRPr>
        </a:p>
      </dsp:txBody>
      <dsp:txXfrm rot="-5400000">
        <a:off x="596695" y="30188"/>
        <a:ext cx="7883544" cy="499978"/>
      </dsp:txXfrm>
    </dsp:sp>
    <dsp:sp modelId="{6B06B5C8-2247-2B43-9E5A-5B9F78BEEA73}">
      <dsp:nvSpPr>
        <dsp:cNvPr id="0" name=""/>
        <dsp:cNvSpPr/>
      </dsp:nvSpPr>
      <dsp:spPr>
        <a:xfrm rot="5400000">
          <a:off x="-127863" y="899987"/>
          <a:ext cx="852422" cy="596695"/>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alibri" pitchFamily="34" charset="0"/>
          </a:endParaRPr>
        </a:p>
      </dsp:txBody>
      <dsp:txXfrm rot="-5400000">
        <a:off x="1" y="1070472"/>
        <a:ext cx="596695" cy="255727"/>
      </dsp:txXfrm>
    </dsp:sp>
    <dsp:sp modelId="{0B1B2FF0-BD25-8148-84FB-4E53135D3F0E}">
      <dsp:nvSpPr>
        <dsp:cNvPr id="0" name=""/>
        <dsp:cNvSpPr/>
      </dsp:nvSpPr>
      <dsp:spPr>
        <a:xfrm rot="5400000">
          <a:off x="4274954" y="-2906134"/>
          <a:ext cx="554074" cy="791059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tr-TR" sz="1500" kern="1200" dirty="0" err="1" smtClean="0">
              <a:latin typeface="Calibri" pitchFamily="34" charset="0"/>
            </a:rPr>
            <a:t>Public</a:t>
          </a:r>
          <a:r>
            <a:rPr lang="tr-TR" sz="1500" kern="1200" dirty="0" smtClean="0">
              <a:latin typeface="Calibri" pitchFamily="34" charset="0"/>
            </a:rPr>
            <a:t> </a:t>
          </a:r>
          <a:r>
            <a:rPr lang="tr-TR" sz="1500" kern="1200" dirty="0" err="1" smtClean="0">
              <a:latin typeface="Calibri" pitchFamily="34" charset="0"/>
            </a:rPr>
            <a:t>Procurement</a:t>
          </a:r>
          <a:r>
            <a:rPr lang="tr-TR" sz="1500" kern="1200" dirty="0" smtClean="0">
              <a:latin typeface="Calibri" pitchFamily="34" charset="0"/>
            </a:rPr>
            <a:t> </a:t>
          </a:r>
          <a:r>
            <a:rPr lang="tr-TR" sz="1500" kern="1200" dirty="0" err="1" smtClean="0">
              <a:latin typeface="Calibri" pitchFamily="34" charset="0"/>
            </a:rPr>
            <a:t>System</a:t>
          </a:r>
          <a:r>
            <a:rPr lang="tr-TR" sz="1500" kern="1200" dirty="0" smtClean="0">
              <a:latin typeface="Calibri" pitchFamily="34" charset="0"/>
            </a:rPr>
            <a:t> in </a:t>
          </a:r>
          <a:r>
            <a:rPr lang="tr-TR" sz="1500" kern="1200" dirty="0" err="1" smtClean="0">
              <a:latin typeface="Calibri" pitchFamily="34" charset="0"/>
            </a:rPr>
            <a:t>Turkey</a:t>
          </a:r>
          <a:endParaRPr lang="en-US" sz="1500" kern="1200" dirty="0">
            <a:latin typeface="Calibri" pitchFamily="34" charset="0"/>
          </a:endParaRPr>
        </a:p>
      </dsp:txBody>
      <dsp:txXfrm rot="-5400000">
        <a:off x="596695" y="799173"/>
        <a:ext cx="7883544" cy="499978"/>
      </dsp:txXfrm>
    </dsp:sp>
    <dsp:sp modelId="{36B5DB97-EEC4-2346-A513-59965B35D0D2}">
      <dsp:nvSpPr>
        <dsp:cNvPr id="0" name=""/>
        <dsp:cNvSpPr/>
      </dsp:nvSpPr>
      <dsp:spPr>
        <a:xfrm rot="5400000">
          <a:off x="-127863" y="1668971"/>
          <a:ext cx="852422" cy="596695"/>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alibri" pitchFamily="34" charset="0"/>
          </a:endParaRPr>
        </a:p>
      </dsp:txBody>
      <dsp:txXfrm rot="-5400000">
        <a:off x="1" y="1839456"/>
        <a:ext cx="596695" cy="255727"/>
      </dsp:txXfrm>
    </dsp:sp>
    <dsp:sp modelId="{DB249F3F-9E58-604B-A7A6-152F65911639}">
      <dsp:nvSpPr>
        <dsp:cNvPr id="0" name=""/>
        <dsp:cNvSpPr/>
      </dsp:nvSpPr>
      <dsp:spPr>
        <a:xfrm rot="5400000">
          <a:off x="4274954" y="-2137150"/>
          <a:ext cx="554074" cy="791059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tr-TR" sz="1500" kern="1200" dirty="0" err="1" smtClean="0">
              <a:latin typeface="Calibri" pitchFamily="34" charset="0"/>
            </a:rPr>
            <a:t>Measuring</a:t>
          </a:r>
          <a:r>
            <a:rPr lang="tr-TR" sz="1500" kern="1200" dirty="0" smtClean="0">
              <a:latin typeface="Calibri" pitchFamily="34" charset="0"/>
            </a:rPr>
            <a:t> </a:t>
          </a:r>
          <a:r>
            <a:rPr lang="tr-TR" sz="1500" kern="1200" dirty="0" err="1" smtClean="0">
              <a:latin typeface="Calibri" pitchFamily="34" charset="0"/>
            </a:rPr>
            <a:t>Performance</a:t>
          </a:r>
          <a:r>
            <a:rPr lang="tr-TR" sz="1500" kern="1200" dirty="0" smtClean="0">
              <a:latin typeface="Calibri" pitchFamily="34" charset="0"/>
            </a:rPr>
            <a:t> in </a:t>
          </a:r>
          <a:r>
            <a:rPr lang="tr-TR" sz="1500" kern="1200" dirty="0" err="1" smtClean="0">
              <a:latin typeface="Calibri" pitchFamily="34" charset="0"/>
            </a:rPr>
            <a:t>Turkish</a:t>
          </a:r>
          <a:r>
            <a:rPr lang="tr-TR" sz="1500" kern="1200" dirty="0" smtClean="0">
              <a:latin typeface="Calibri" pitchFamily="34" charset="0"/>
            </a:rPr>
            <a:t> </a:t>
          </a:r>
          <a:r>
            <a:rPr lang="tr-TR" sz="1500" kern="1200" dirty="0" err="1" smtClean="0">
              <a:latin typeface="Calibri" pitchFamily="34" charset="0"/>
            </a:rPr>
            <a:t>Public</a:t>
          </a:r>
          <a:r>
            <a:rPr lang="tr-TR" sz="1500" kern="1200" dirty="0" smtClean="0">
              <a:latin typeface="Calibri" pitchFamily="34" charset="0"/>
            </a:rPr>
            <a:t> </a:t>
          </a:r>
          <a:r>
            <a:rPr lang="tr-TR" sz="1500" kern="1200" dirty="0" err="1" smtClean="0">
              <a:latin typeface="Calibri" pitchFamily="34" charset="0"/>
            </a:rPr>
            <a:t>Procurement</a:t>
          </a:r>
          <a:r>
            <a:rPr lang="tr-TR" sz="1500" kern="1200" dirty="0" smtClean="0">
              <a:latin typeface="Calibri" pitchFamily="34" charset="0"/>
            </a:rPr>
            <a:t> </a:t>
          </a:r>
          <a:r>
            <a:rPr lang="tr-TR" sz="1500" kern="1200" dirty="0" err="1" smtClean="0">
              <a:latin typeface="Calibri" pitchFamily="34" charset="0"/>
            </a:rPr>
            <a:t>System</a:t>
          </a:r>
          <a:endParaRPr lang="en-US" sz="1500" kern="1200" dirty="0" smtClean="0">
            <a:latin typeface="Calibri" pitchFamily="34" charset="0"/>
          </a:endParaRPr>
        </a:p>
      </dsp:txBody>
      <dsp:txXfrm rot="-5400000">
        <a:off x="596695" y="1568157"/>
        <a:ext cx="7883544" cy="499978"/>
      </dsp:txXfrm>
    </dsp:sp>
    <dsp:sp modelId="{928DFD6E-89BF-DB4B-8F8A-6B2057E597A5}">
      <dsp:nvSpPr>
        <dsp:cNvPr id="0" name=""/>
        <dsp:cNvSpPr/>
      </dsp:nvSpPr>
      <dsp:spPr>
        <a:xfrm rot="5400000">
          <a:off x="-127863" y="2437956"/>
          <a:ext cx="852422" cy="596695"/>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alibri" pitchFamily="34" charset="0"/>
          </a:endParaRPr>
        </a:p>
      </dsp:txBody>
      <dsp:txXfrm rot="-5400000">
        <a:off x="1" y="2608441"/>
        <a:ext cx="596695" cy="255727"/>
      </dsp:txXfrm>
    </dsp:sp>
    <dsp:sp modelId="{7E1ABB0E-B348-D74B-91DC-8FEB1F3BC946}">
      <dsp:nvSpPr>
        <dsp:cNvPr id="0" name=""/>
        <dsp:cNvSpPr/>
      </dsp:nvSpPr>
      <dsp:spPr>
        <a:xfrm rot="5400000">
          <a:off x="4274954" y="-1368166"/>
          <a:ext cx="554074" cy="791059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0" lvl="1" indent="0" algn="l" defTabSz="1022350">
            <a:lnSpc>
              <a:spcPct val="90000"/>
            </a:lnSpc>
            <a:spcBef>
              <a:spcPct val="0"/>
            </a:spcBef>
            <a:spcAft>
              <a:spcPct val="15000"/>
            </a:spcAft>
            <a:buChar char="••"/>
          </a:pPr>
          <a:r>
            <a:rPr lang="tr-TR" sz="1500" b="0" kern="1200" dirty="0" smtClean="0">
              <a:latin typeface="Calibri" pitchFamily="34" charset="0"/>
            </a:rPr>
            <a:t>E-</a:t>
          </a:r>
          <a:r>
            <a:rPr lang="tr-TR" sz="1500" b="0" kern="1200" dirty="0" err="1" smtClean="0">
              <a:latin typeface="Calibri" pitchFamily="34" charset="0"/>
            </a:rPr>
            <a:t>Procurement</a:t>
          </a:r>
          <a:r>
            <a:rPr lang="tr-TR" sz="1500" b="0" kern="1200" dirty="0" smtClean="0">
              <a:latin typeface="Calibri" pitchFamily="34" charset="0"/>
            </a:rPr>
            <a:t> </a:t>
          </a:r>
          <a:r>
            <a:rPr lang="tr-TR" sz="1500" b="0" kern="1200" dirty="0" err="1" smtClean="0">
              <a:latin typeface="Calibri" pitchFamily="34" charset="0"/>
            </a:rPr>
            <a:t>and</a:t>
          </a:r>
          <a:r>
            <a:rPr lang="tr-TR" sz="1500" b="0" kern="1200" dirty="0" smtClean="0">
              <a:latin typeface="Calibri" pitchFamily="34" charset="0"/>
            </a:rPr>
            <a:t> Business </a:t>
          </a:r>
          <a:r>
            <a:rPr lang="tr-TR" sz="1500" b="0" kern="1200" dirty="0" err="1" smtClean="0">
              <a:latin typeface="Calibri" pitchFamily="34" charset="0"/>
            </a:rPr>
            <a:t>Intelligence</a:t>
          </a:r>
          <a:endParaRPr lang="en-US" sz="1500" b="0" kern="1200" dirty="0">
            <a:latin typeface="Calibri" pitchFamily="34" charset="0"/>
          </a:endParaRPr>
        </a:p>
      </dsp:txBody>
      <dsp:txXfrm rot="-5400000">
        <a:off x="596695" y="2337141"/>
        <a:ext cx="7883544" cy="499978"/>
      </dsp:txXfrm>
    </dsp:sp>
    <dsp:sp modelId="{8BB85D40-AE3D-304E-8675-B940855E100C}">
      <dsp:nvSpPr>
        <dsp:cNvPr id="0" name=""/>
        <dsp:cNvSpPr/>
      </dsp:nvSpPr>
      <dsp:spPr>
        <a:xfrm rot="5400000">
          <a:off x="-127863" y="3206940"/>
          <a:ext cx="852422" cy="596695"/>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alibri" pitchFamily="34" charset="0"/>
          </a:endParaRPr>
        </a:p>
      </dsp:txBody>
      <dsp:txXfrm rot="-5400000">
        <a:off x="1" y="3377425"/>
        <a:ext cx="596695" cy="255727"/>
      </dsp:txXfrm>
    </dsp:sp>
    <dsp:sp modelId="{D90C72E4-C66B-1B40-B228-10E1ACE97A80}">
      <dsp:nvSpPr>
        <dsp:cNvPr id="0" name=""/>
        <dsp:cNvSpPr/>
      </dsp:nvSpPr>
      <dsp:spPr>
        <a:xfrm rot="5400000">
          <a:off x="4274954" y="-599181"/>
          <a:ext cx="554074" cy="791059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endParaRPr lang="en-US" sz="1500" kern="1200" dirty="0">
            <a:latin typeface="Calibri" pitchFamily="34" charset="0"/>
          </a:endParaRPr>
        </a:p>
        <a:p>
          <a:pPr marL="114300" lvl="1" indent="-114300" algn="l" defTabSz="666750">
            <a:lnSpc>
              <a:spcPct val="90000"/>
            </a:lnSpc>
            <a:spcBef>
              <a:spcPct val="0"/>
            </a:spcBef>
            <a:spcAft>
              <a:spcPct val="15000"/>
            </a:spcAft>
            <a:buChar char="••"/>
          </a:pPr>
          <a:r>
            <a:rPr lang="tr-TR" sz="1500" kern="1200" dirty="0" err="1" smtClean="0">
              <a:latin typeface="Calibri" pitchFamily="34" charset="0"/>
            </a:rPr>
            <a:t>Measuring</a:t>
          </a:r>
          <a:r>
            <a:rPr lang="tr-TR" sz="1500" kern="1200" dirty="0" smtClean="0">
              <a:latin typeface="Calibri" pitchFamily="34" charset="0"/>
            </a:rPr>
            <a:t> </a:t>
          </a:r>
          <a:r>
            <a:rPr lang="tr-TR" sz="1500" kern="1200" dirty="0" err="1" smtClean="0">
              <a:latin typeface="Calibri" pitchFamily="34" charset="0"/>
            </a:rPr>
            <a:t>Performance</a:t>
          </a:r>
          <a:r>
            <a:rPr lang="tr-TR" sz="1500" kern="1200" dirty="0" smtClean="0">
              <a:latin typeface="Calibri" pitchFamily="34" charset="0"/>
            </a:rPr>
            <a:t> (</a:t>
          </a:r>
          <a:r>
            <a:rPr lang="tr-TR" sz="1500" kern="1200" dirty="0" err="1" smtClean="0">
              <a:latin typeface="Calibri" pitchFamily="34" charset="0"/>
            </a:rPr>
            <a:t>cont</a:t>
          </a:r>
          <a:r>
            <a:rPr lang="tr-TR" sz="1500" kern="1200" dirty="0" smtClean="0">
              <a:latin typeface="Calibri" pitchFamily="34" charset="0"/>
            </a:rPr>
            <a:t>.)</a:t>
          </a:r>
          <a:endParaRPr lang="en-US" sz="1500" kern="1200" dirty="0" smtClean="0">
            <a:latin typeface="Calibri" pitchFamily="34" charset="0"/>
          </a:endParaRPr>
        </a:p>
      </dsp:txBody>
      <dsp:txXfrm rot="-5400000">
        <a:off x="596695" y="3106126"/>
        <a:ext cx="7883544" cy="499978"/>
      </dsp:txXfrm>
    </dsp:sp>
    <dsp:sp modelId="{EF9E2A41-E675-0B42-B766-BD9586165F05}">
      <dsp:nvSpPr>
        <dsp:cNvPr id="0" name=""/>
        <dsp:cNvSpPr/>
      </dsp:nvSpPr>
      <dsp:spPr>
        <a:xfrm rot="5400000">
          <a:off x="-127863" y="3975924"/>
          <a:ext cx="852422" cy="596695"/>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alibri" pitchFamily="34" charset="0"/>
          </a:endParaRPr>
        </a:p>
      </dsp:txBody>
      <dsp:txXfrm rot="-5400000">
        <a:off x="1" y="4146409"/>
        <a:ext cx="596695" cy="255727"/>
      </dsp:txXfrm>
    </dsp:sp>
    <dsp:sp modelId="{AC1FAB61-83A2-AA4E-A34A-86221D1BC908}">
      <dsp:nvSpPr>
        <dsp:cNvPr id="0" name=""/>
        <dsp:cNvSpPr/>
      </dsp:nvSpPr>
      <dsp:spPr>
        <a:xfrm rot="5400000">
          <a:off x="4274954" y="169802"/>
          <a:ext cx="554074" cy="791059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tr-TR" sz="1500" kern="1200" dirty="0" err="1" smtClean="0">
              <a:latin typeface="Calibri" pitchFamily="34" charset="0"/>
            </a:rPr>
            <a:t>Challenges</a:t>
          </a:r>
          <a:endParaRPr lang="en-US" sz="1500" kern="1200" dirty="0" smtClean="0">
            <a:latin typeface="Calibri" pitchFamily="34" charset="0"/>
          </a:endParaRPr>
        </a:p>
        <a:p>
          <a:pPr marL="171450" lvl="1" indent="0" algn="l" defTabSz="711200">
            <a:lnSpc>
              <a:spcPct val="90000"/>
            </a:lnSpc>
            <a:spcBef>
              <a:spcPct val="0"/>
            </a:spcBef>
            <a:spcAft>
              <a:spcPct val="15000"/>
            </a:spcAft>
            <a:buChar char="••"/>
          </a:pPr>
          <a:endParaRPr lang="en-US" sz="1500" kern="1200" dirty="0">
            <a:latin typeface="Calibri" pitchFamily="34" charset="0"/>
          </a:endParaRPr>
        </a:p>
      </dsp:txBody>
      <dsp:txXfrm rot="-5400000">
        <a:off x="596695" y="3875109"/>
        <a:ext cx="7883544" cy="499978"/>
      </dsp:txXfrm>
    </dsp:sp>
    <dsp:sp modelId="{0A4FB6A6-E681-41EE-87FE-AB4056E52BFC}">
      <dsp:nvSpPr>
        <dsp:cNvPr id="0" name=""/>
        <dsp:cNvSpPr/>
      </dsp:nvSpPr>
      <dsp:spPr>
        <a:xfrm rot="5400000">
          <a:off x="-127863" y="4744909"/>
          <a:ext cx="852422" cy="596695"/>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alibri" pitchFamily="34" charset="0"/>
          </a:endParaRPr>
        </a:p>
      </dsp:txBody>
      <dsp:txXfrm rot="-5400000">
        <a:off x="1" y="4915394"/>
        <a:ext cx="596695" cy="255727"/>
      </dsp:txXfrm>
    </dsp:sp>
    <dsp:sp modelId="{C3D615D7-B007-4A77-A747-37F319B11515}">
      <dsp:nvSpPr>
        <dsp:cNvPr id="0" name=""/>
        <dsp:cNvSpPr/>
      </dsp:nvSpPr>
      <dsp:spPr>
        <a:xfrm rot="5400000">
          <a:off x="4274954" y="938787"/>
          <a:ext cx="554074" cy="791059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tr-TR" sz="1500" kern="1200" dirty="0" smtClean="0">
              <a:latin typeface="Calibri" pitchFamily="34" charset="0"/>
            </a:rPr>
            <a:t>Q &amp; A</a:t>
          </a:r>
          <a:endParaRPr lang="en-US" sz="1500" kern="1200" dirty="0" smtClean="0">
            <a:latin typeface="Calibri" pitchFamily="34" charset="0"/>
          </a:endParaRPr>
        </a:p>
        <a:p>
          <a:pPr marL="228600" lvl="1" indent="0" algn="l" defTabSz="1022350">
            <a:lnSpc>
              <a:spcPct val="90000"/>
            </a:lnSpc>
            <a:spcBef>
              <a:spcPct val="0"/>
            </a:spcBef>
            <a:spcAft>
              <a:spcPct val="15000"/>
            </a:spcAft>
            <a:buChar char="••"/>
          </a:pPr>
          <a:endParaRPr lang="tr-TR" sz="1500" kern="1200" dirty="0"/>
        </a:p>
      </dsp:txBody>
      <dsp:txXfrm rot="-5400000">
        <a:off x="596695" y="4644094"/>
        <a:ext cx="7883544" cy="499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4" y="1"/>
            <a:ext cx="2945659" cy="493712"/>
          </a:xfrm>
          <a:prstGeom prst="rect">
            <a:avLst/>
          </a:prstGeom>
        </p:spPr>
        <p:txBody>
          <a:bodyPr vert="horz" lIns="91440" tIns="45720" rIns="91440" bIns="45720" rtlCol="0"/>
          <a:lstStyle>
            <a:lvl1pPr algn="r">
              <a:defRPr sz="1200"/>
            </a:lvl1pPr>
          </a:lstStyle>
          <a:p>
            <a:fld id="{B668B446-AD91-49E5-92CC-4F11DB8A61BE}" type="datetimeFigureOut">
              <a:rPr lang="tr-TR" smtClean="0"/>
              <a:t>06.05.2014</a:t>
            </a:fld>
            <a:endParaRPr lang="tr-TR"/>
          </a:p>
        </p:txBody>
      </p:sp>
      <p:sp>
        <p:nvSpPr>
          <p:cNvPr id="4" name="Altbilgi Yer Tutucusu 3"/>
          <p:cNvSpPr>
            <a:spLocks noGrp="1"/>
          </p:cNvSpPr>
          <p:nvPr>
            <p:ph type="ftr" sz="quarter" idx="2"/>
          </p:nvPr>
        </p:nvSpPr>
        <p:spPr>
          <a:xfrm>
            <a:off x="1" y="9378825"/>
            <a:ext cx="2945659" cy="493712"/>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4" y="9378825"/>
            <a:ext cx="2945659" cy="493712"/>
          </a:xfrm>
          <a:prstGeom prst="rect">
            <a:avLst/>
          </a:prstGeom>
        </p:spPr>
        <p:txBody>
          <a:bodyPr vert="horz" lIns="91440" tIns="45720" rIns="91440" bIns="45720" rtlCol="0" anchor="b"/>
          <a:lstStyle>
            <a:lvl1pPr algn="r">
              <a:defRPr sz="1200"/>
            </a:lvl1pPr>
          </a:lstStyle>
          <a:p>
            <a:fld id="{2B67B4FB-0184-477E-8BC7-C17C1EE30716}" type="slidenum">
              <a:rPr lang="tr-TR" smtClean="0"/>
              <a:t>‹#›</a:t>
            </a:fld>
            <a:endParaRPr lang="tr-TR"/>
          </a:p>
        </p:txBody>
      </p:sp>
    </p:spTree>
    <p:extLst>
      <p:ext uri="{BB962C8B-B14F-4D97-AF65-F5344CB8AC3E}">
        <p14:creationId xmlns:p14="http://schemas.microsoft.com/office/powerpoint/2010/main" val="2317431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1"/>
            <a:ext cx="2945659" cy="493712"/>
          </a:xfrm>
          <a:prstGeom prst="rect">
            <a:avLst/>
          </a:prstGeom>
        </p:spPr>
        <p:txBody>
          <a:bodyPr vert="horz" lIns="91440" tIns="45720" rIns="91440" bIns="45720" rtlCol="0"/>
          <a:lstStyle>
            <a:lvl1pPr algn="r">
              <a:defRPr sz="1200"/>
            </a:lvl1pPr>
          </a:lstStyle>
          <a:p>
            <a:fld id="{F4D338B1-470D-6B48-9F36-EE0D7C724FCD}" type="datetimeFigureOut">
              <a:rPr lang="en-US" smtClean="0"/>
              <a:t>5/6/2014</a:t>
            </a:fld>
            <a:endParaRPr lang="en-US"/>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1" y="9378825"/>
            <a:ext cx="2945659"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378825"/>
            <a:ext cx="2945659" cy="493712"/>
          </a:xfrm>
          <a:prstGeom prst="rect">
            <a:avLst/>
          </a:prstGeom>
        </p:spPr>
        <p:txBody>
          <a:bodyPr vert="horz" lIns="91440" tIns="45720" rIns="91440" bIns="45720" rtlCol="0" anchor="b"/>
          <a:lstStyle>
            <a:lvl1pPr algn="r">
              <a:defRPr sz="1200"/>
            </a:lvl1pPr>
          </a:lstStyle>
          <a:p>
            <a:fld id="{6D4DE5DF-A6F2-F34A-B254-21629DA2B04D}" type="slidenum">
              <a:rPr lang="en-US" smtClean="0"/>
              <a:t>‹#›</a:t>
            </a:fld>
            <a:endParaRPr lang="en-US"/>
          </a:p>
        </p:txBody>
      </p:sp>
    </p:spTree>
    <p:extLst>
      <p:ext uri="{BB962C8B-B14F-4D97-AF65-F5344CB8AC3E}">
        <p14:creationId xmlns:p14="http://schemas.microsoft.com/office/powerpoint/2010/main" val="3007588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1</a:t>
            </a:fld>
            <a:endParaRPr lang="en-US"/>
          </a:p>
        </p:txBody>
      </p:sp>
    </p:spTree>
    <p:extLst>
      <p:ext uri="{BB962C8B-B14F-4D97-AF65-F5344CB8AC3E}">
        <p14:creationId xmlns:p14="http://schemas.microsoft.com/office/powerpoint/2010/main" val="2978980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The</a:t>
            </a:r>
            <a:r>
              <a:rPr lang="tr-TR" dirty="0" smtClean="0"/>
              <a:t> </a:t>
            </a:r>
            <a:r>
              <a:rPr lang="tr-TR" dirty="0" err="1" smtClean="0"/>
              <a:t>amount</a:t>
            </a:r>
            <a:r>
              <a:rPr lang="tr-TR" dirty="0" smtClean="0"/>
              <a:t> of </a:t>
            </a:r>
            <a:r>
              <a:rPr lang="tr-TR" dirty="0" err="1" smtClean="0"/>
              <a:t>savings</a:t>
            </a:r>
            <a:r>
              <a:rPr lang="tr-TR" baseline="0" dirty="0" smtClean="0"/>
              <a:t> is </a:t>
            </a:r>
            <a:r>
              <a:rPr lang="tr-TR" baseline="0" dirty="0" err="1" smtClean="0"/>
              <a:t>calculated</a:t>
            </a:r>
            <a:r>
              <a:rPr lang="tr-TR" baseline="0" dirty="0" smtClean="0"/>
              <a:t> on </a:t>
            </a:r>
            <a:r>
              <a:rPr lang="tr-TR" baseline="0" dirty="0" err="1" smtClean="0"/>
              <a:t>annual</a:t>
            </a:r>
            <a:r>
              <a:rPr lang="tr-TR" baseline="0" dirty="0" smtClean="0"/>
              <a:t> </a:t>
            </a:r>
            <a:r>
              <a:rPr lang="tr-TR" baseline="0" dirty="0" err="1" smtClean="0"/>
              <a:t>basis</a:t>
            </a:r>
            <a:r>
              <a:rPr lang="tr-TR" baseline="0" dirty="0" smtClean="0"/>
              <a:t>. </a:t>
            </a:r>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11</a:t>
            </a:fld>
            <a:endParaRPr lang="en-US"/>
          </a:p>
        </p:txBody>
      </p:sp>
    </p:spTree>
    <p:extLst>
      <p:ext uri="{BB962C8B-B14F-4D97-AF65-F5344CB8AC3E}">
        <p14:creationId xmlns:p14="http://schemas.microsoft.com/office/powerpoint/2010/main" val="39788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The amount of savings is calculated on annual basis. </a:t>
            </a:r>
          </a:p>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12</a:t>
            </a:fld>
            <a:endParaRPr lang="en-US"/>
          </a:p>
        </p:txBody>
      </p:sp>
    </p:spTree>
    <p:extLst>
      <p:ext uri="{BB962C8B-B14F-4D97-AF65-F5344CB8AC3E}">
        <p14:creationId xmlns:p14="http://schemas.microsoft.com/office/powerpoint/2010/main" val="649676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13</a:t>
            </a:fld>
            <a:endParaRPr lang="en-US"/>
          </a:p>
        </p:txBody>
      </p:sp>
    </p:spTree>
    <p:extLst>
      <p:ext uri="{BB962C8B-B14F-4D97-AF65-F5344CB8AC3E}">
        <p14:creationId xmlns:p14="http://schemas.microsoft.com/office/powerpoint/2010/main" val="3336018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Business</a:t>
            </a:r>
            <a:r>
              <a:rPr lang="tr-TR" baseline="0" dirty="0" smtClean="0"/>
              <a:t> </a:t>
            </a:r>
            <a:r>
              <a:rPr lang="tr-TR" baseline="0" dirty="0" err="1" smtClean="0"/>
              <a:t>intelligence</a:t>
            </a:r>
            <a:r>
              <a:rPr lang="tr-TR" baseline="0" dirty="0" smtClean="0"/>
              <a:t> </a:t>
            </a:r>
            <a:r>
              <a:rPr lang="tr-TR" baseline="0" dirty="0" err="1" smtClean="0"/>
              <a:t>helped</a:t>
            </a:r>
            <a:r>
              <a:rPr lang="tr-TR" baseline="0" dirty="0" smtClean="0"/>
              <a:t> </a:t>
            </a:r>
            <a:r>
              <a:rPr lang="tr-TR" baseline="0" dirty="0" err="1" smtClean="0"/>
              <a:t>to</a:t>
            </a:r>
            <a:r>
              <a:rPr lang="tr-TR" baseline="0" dirty="0" smtClean="0"/>
              <a:t> </a:t>
            </a:r>
            <a:r>
              <a:rPr lang="tr-TR" baseline="0" dirty="0" err="1" smtClean="0"/>
              <a:t>receive</a:t>
            </a:r>
            <a:r>
              <a:rPr lang="tr-TR" baseline="0" dirty="0" smtClean="0"/>
              <a:t> </a:t>
            </a:r>
            <a:r>
              <a:rPr lang="tr-TR" baseline="0" dirty="0" err="1" smtClean="0"/>
              <a:t>quicker</a:t>
            </a:r>
            <a:r>
              <a:rPr lang="tr-TR" baseline="0" dirty="0" smtClean="0"/>
              <a:t> </a:t>
            </a:r>
            <a:r>
              <a:rPr lang="tr-TR" baseline="0" dirty="0" err="1" smtClean="0"/>
              <a:t>responses</a:t>
            </a:r>
            <a:r>
              <a:rPr lang="tr-TR" baseline="0" dirty="0" smtClean="0"/>
              <a:t> on </a:t>
            </a:r>
            <a:r>
              <a:rPr lang="tr-TR" baseline="0" dirty="0" err="1" smtClean="0"/>
              <a:t>statistical</a:t>
            </a:r>
            <a:r>
              <a:rPr lang="tr-TR" baseline="0" dirty="0" smtClean="0"/>
              <a:t> </a:t>
            </a:r>
            <a:r>
              <a:rPr lang="tr-TR" baseline="0" dirty="0" err="1" smtClean="0"/>
              <a:t>information</a:t>
            </a:r>
            <a:r>
              <a:rPr lang="tr-TR" baseline="0" dirty="0" smtClean="0"/>
              <a:t> </a:t>
            </a:r>
            <a:r>
              <a:rPr lang="tr-TR" baseline="0" dirty="0" err="1" smtClean="0"/>
              <a:t>regarding</a:t>
            </a:r>
            <a:r>
              <a:rPr lang="tr-TR" baseline="0" dirty="0" smtClean="0"/>
              <a:t> </a:t>
            </a:r>
            <a:r>
              <a:rPr lang="tr-TR" baseline="0" dirty="0" err="1" smtClean="0"/>
              <a:t>public</a:t>
            </a:r>
            <a:r>
              <a:rPr lang="tr-TR" baseline="0" dirty="0" smtClean="0"/>
              <a:t> </a:t>
            </a:r>
            <a:r>
              <a:rPr lang="tr-TR" baseline="0" dirty="0" err="1" smtClean="0"/>
              <a:t>procurement</a:t>
            </a:r>
            <a:r>
              <a:rPr lang="tr-TR" baseline="0" dirty="0" smtClean="0"/>
              <a:t> .</a:t>
            </a:r>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14</a:t>
            </a:fld>
            <a:endParaRPr lang="en-US"/>
          </a:p>
        </p:txBody>
      </p:sp>
    </p:spTree>
    <p:extLst>
      <p:ext uri="{BB962C8B-B14F-4D97-AF65-F5344CB8AC3E}">
        <p14:creationId xmlns:p14="http://schemas.microsoft.com/office/powerpoint/2010/main" val="3336018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endParaRPr lang="tr-TR" dirty="0" smtClean="0"/>
          </a:p>
          <a:p>
            <a:endParaRPr lang="en-US" dirty="0" smtClean="0"/>
          </a:p>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15</a:t>
            </a:fld>
            <a:endParaRPr lang="en-US"/>
          </a:p>
        </p:txBody>
      </p:sp>
    </p:spTree>
    <p:extLst>
      <p:ext uri="{BB962C8B-B14F-4D97-AF65-F5344CB8AC3E}">
        <p14:creationId xmlns:p14="http://schemas.microsoft.com/office/powerpoint/2010/main" val="1632873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endParaRPr lang="tr-TR" dirty="0" smtClean="0"/>
          </a:p>
          <a:p>
            <a:endParaRPr lang="en-US" dirty="0" smtClean="0"/>
          </a:p>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16</a:t>
            </a:fld>
            <a:endParaRPr lang="en-US"/>
          </a:p>
        </p:txBody>
      </p:sp>
    </p:spTree>
    <p:extLst>
      <p:ext uri="{BB962C8B-B14F-4D97-AF65-F5344CB8AC3E}">
        <p14:creationId xmlns:p14="http://schemas.microsoft.com/office/powerpoint/2010/main" val="1632873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6D4DE5DF-A6F2-F34A-B254-21629DA2B04D}" type="slidenum">
              <a:rPr lang="en-US" smtClean="0"/>
              <a:t>17</a:t>
            </a:fld>
            <a:endParaRPr lang="en-US"/>
          </a:p>
        </p:txBody>
      </p:sp>
    </p:spTree>
    <p:extLst>
      <p:ext uri="{BB962C8B-B14F-4D97-AF65-F5344CB8AC3E}">
        <p14:creationId xmlns:p14="http://schemas.microsoft.com/office/powerpoint/2010/main" val="163287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6D4DE5DF-A6F2-F34A-B254-21629DA2B04D}" type="slidenum">
              <a:rPr lang="en-US" smtClean="0"/>
              <a:t>18</a:t>
            </a:fld>
            <a:endParaRPr lang="en-US"/>
          </a:p>
        </p:txBody>
      </p:sp>
    </p:spTree>
    <p:extLst>
      <p:ext uri="{BB962C8B-B14F-4D97-AF65-F5344CB8AC3E}">
        <p14:creationId xmlns:p14="http://schemas.microsoft.com/office/powerpoint/2010/main" val="163287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6D4DE5DF-A6F2-F34A-B254-21629DA2B04D}" type="slidenum">
              <a:rPr lang="en-US" smtClean="0"/>
              <a:t>19</a:t>
            </a:fld>
            <a:endParaRPr lang="en-US"/>
          </a:p>
        </p:txBody>
      </p:sp>
    </p:spTree>
    <p:extLst>
      <p:ext uri="{BB962C8B-B14F-4D97-AF65-F5344CB8AC3E}">
        <p14:creationId xmlns:p14="http://schemas.microsoft.com/office/powerpoint/2010/main" val="1632873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endParaRPr lang="tr-TR" dirty="0" smtClean="0"/>
          </a:p>
          <a:p>
            <a:endParaRPr lang="en-US" dirty="0" smtClean="0"/>
          </a:p>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20</a:t>
            </a:fld>
            <a:endParaRPr lang="en-US"/>
          </a:p>
        </p:txBody>
      </p:sp>
    </p:spTree>
    <p:extLst>
      <p:ext uri="{BB962C8B-B14F-4D97-AF65-F5344CB8AC3E}">
        <p14:creationId xmlns:p14="http://schemas.microsoft.com/office/powerpoint/2010/main" val="163287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3</a:t>
            </a:fld>
            <a:endParaRPr lang="en-US"/>
          </a:p>
        </p:txBody>
      </p:sp>
    </p:spTree>
    <p:extLst>
      <p:ext uri="{BB962C8B-B14F-4D97-AF65-F5344CB8AC3E}">
        <p14:creationId xmlns:p14="http://schemas.microsoft.com/office/powerpoint/2010/main" val="2078375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endParaRPr lang="tr-TR" dirty="0" smtClean="0"/>
          </a:p>
          <a:p>
            <a:endParaRPr lang="en-US" dirty="0" smtClean="0"/>
          </a:p>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21</a:t>
            </a:fld>
            <a:endParaRPr lang="en-US"/>
          </a:p>
        </p:txBody>
      </p:sp>
    </p:spTree>
    <p:extLst>
      <p:ext uri="{BB962C8B-B14F-4D97-AF65-F5344CB8AC3E}">
        <p14:creationId xmlns:p14="http://schemas.microsoft.com/office/powerpoint/2010/main" val="1632873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t>
            </a:r>
            <a:r>
              <a:rPr lang="tr-TR" dirty="0" err="1" smtClean="0"/>
              <a:t>micro</a:t>
            </a:r>
            <a:r>
              <a:rPr lang="tr-TR" dirty="0" smtClean="0"/>
              <a:t> </a:t>
            </a:r>
            <a:r>
              <a:rPr lang="tr-TR" dirty="0" err="1" smtClean="0"/>
              <a:t>level</a:t>
            </a:r>
            <a:r>
              <a:rPr lang="tr-TR" dirty="0" smtClean="0"/>
              <a:t>, </a:t>
            </a:r>
            <a:r>
              <a:rPr lang="tr-TR" dirty="0" err="1" smtClean="0"/>
              <a:t>comparison</a:t>
            </a:r>
            <a:r>
              <a:rPr lang="tr-TR" dirty="0" smtClean="0"/>
              <a:t> is </a:t>
            </a:r>
            <a:r>
              <a:rPr lang="tr-TR" dirty="0" err="1" smtClean="0"/>
              <a:t>made</a:t>
            </a:r>
            <a:r>
              <a:rPr lang="tr-TR" dirty="0" smtClean="0"/>
              <a:t> </a:t>
            </a:r>
            <a:r>
              <a:rPr lang="tr-TR" dirty="0" err="1" smtClean="0"/>
              <a:t>with</a:t>
            </a:r>
            <a:r>
              <a:rPr lang="tr-TR" baseline="0" dirty="0" smtClean="0"/>
              <a:t> </a:t>
            </a:r>
            <a:r>
              <a:rPr lang="tr-TR" baseline="0" dirty="0" err="1" smtClean="0"/>
              <a:t>regard</a:t>
            </a:r>
            <a:r>
              <a:rPr lang="tr-TR" baseline="0" dirty="0" smtClean="0"/>
              <a:t> </a:t>
            </a:r>
            <a:r>
              <a:rPr lang="tr-TR" baseline="0" dirty="0" err="1" smtClean="0"/>
              <a:t>to</a:t>
            </a:r>
            <a:r>
              <a:rPr lang="tr-TR" baseline="0" dirty="0" smtClean="0"/>
              <a:t> </a:t>
            </a:r>
            <a:r>
              <a:rPr lang="tr-TR" baseline="0" dirty="0" err="1" smtClean="0"/>
              <a:t>completion</a:t>
            </a:r>
            <a:r>
              <a:rPr lang="tr-TR" baseline="0" dirty="0" smtClean="0"/>
              <a:t> of </a:t>
            </a:r>
            <a:r>
              <a:rPr lang="tr-TR" baseline="0" dirty="0" err="1" smtClean="0"/>
              <a:t>projects</a:t>
            </a:r>
            <a:r>
              <a:rPr lang="tr-TR" baseline="0" dirty="0" smtClean="0"/>
              <a:t> in </a:t>
            </a:r>
            <a:r>
              <a:rPr lang="tr-TR" baseline="0" dirty="0" err="1" smtClean="0"/>
              <a:t>planned</a:t>
            </a:r>
            <a:r>
              <a:rPr lang="tr-TR" baseline="0" dirty="0" smtClean="0"/>
              <a:t> time </a:t>
            </a:r>
            <a:r>
              <a:rPr lang="tr-TR" baseline="0" dirty="0" err="1" smtClean="0"/>
              <a:t>and</a:t>
            </a:r>
            <a:r>
              <a:rPr lang="tr-TR" baseline="0" dirty="0" smtClean="0"/>
              <a:t> </a:t>
            </a:r>
            <a:r>
              <a:rPr lang="tr-TR" baseline="0" dirty="0" err="1" smtClean="0"/>
              <a:t>budget</a:t>
            </a:r>
            <a:r>
              <a:rPr lang="tr-TR" baseline="0" dirty="0" smtClean="0"/>
              <a:t> </a:t>
            </a:r>
            <a:r>
              <a:rPr lang="tr-TR" baseline="0" dirty="0" err="1" smtClean="0"/>
              <a:t>and</a:t>
            </a:r>
            <a:r>
              <a:rPr lang="tr-TR" baseline="0" dirty="0" smtClean="0"/>
              <a:t> </a:t>
            </a:r>
            <a:r>
              <a:rPr lang="tr-TR" baseline="0" dirty="0" err="1" smtClean="0"/>
              <a:t>the</a:t>
            </a:r>
            <a:r>
              <a:rPr lang="tr-TR" baseline="0" dirty="0" smtClean="0"/>
              <a:t> </a:t>
            </a:r>
            <a:r>
              <a:rPr lang="tr-TR" baseline="0" dirty="0" err="1" smtClean="0"/>
              <a:t>number</a:t>
            </a:r>
            <a:r>
              <a:rPr lang="tr-TR" baseline="0" dirty="0" smtClean="0"/>
              <a:t> of </a:t>
            </a:r>
            <a:r>
              <a:rPr lang="tr-TR" baseline="0" dirty="0" err="1" smtClean="0"/>
              <a:t>tenderers</a:t>
            </a:r>
            <a:r>
              <a:rPr lang="tr-TR" baseline="0" dirty="0" smtClean="0"/>
              <a:t>.</a:t>
            </a:r>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22</a:t>
            </a:fld>
            <a:endParaRPr lang="en-US"/>
          </a:p>
        </p:txBody>
      </p:sp>
    </p:spTree>
    <p:extLst>
      <p:ext uri="{BB962C8B-B14F-4D97-AF65-F5344CB8AC3E}">
        <p14:creationId xmlns:p14="http://schemas.microsoft.com/office/powerpoint/2010/main" val="1230627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considering efficiency, projects(each</a:t>
            </a:r>
            <a:r>
              <a:rPr lang="en-US" baseline="0" dirty="0" smtClean="0"/>
              <a:t> tender) can be conducted efficiently compare with former projects and getting increase day by day. This result which is obtained from projects indicates the efficiency of CAs and PPA work efficiently, thus in the national level the efficient works such as a better regulation, a better guidance can be seen easily.</a:t>
            </a:r>
          </a:p>
          <a:p>
            <a:r>
              <a:rPr lang="en-US" baseline="0" dirty="0" smtClean="0"/>
              <a:t>With the PPL N. 4734, Transparency is accepted as one of the main principle of Turkish Procurement Law, so this principle affects whole market in the three level. So, Both project basis and organizational level or national level, transparency is provided through EPPP.</a:t>
            </a:r>
          </a:p>
          <a:p>
            <a:r>
              <a:rPr lang="en-US" baseline="0" dirty="0" smtClean="0"/>
              <a:t>Also in terms of “equal treatment” we can claim that each contracting authority, PPA as well, are conducting their tender transactions by taking into account “equal treatment” principle, the number of awarded foreign bidders is also evidence for </a:t>
            </a:r>
            <a:r>
              <a:rPr lang="en-US" baseline="0" smtClean="0"/>
              <a:t>this result. </a:t>
            </a:r>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D4DE5DF-A6F2-F34A-B254-21629DA2B04D}" type="slidenum">
              <a:rPr lang="en-US" smtClean="0"/>
              <a:t>23</a:t>
            </a:fld>
            <a:endParaRPr lang="en-US"/>
          </a:p>
        </p:txBody>
      </p:sp>
    </p:spTree>
    <p:extLst>
      <p:ext uri="{BB962C8B-B14F-4D97-AF65-F5344CB8AC3E}">
        <p14:creationId xmlns:p14="http://schemas.microsoft.com/office/powerpoint/2010/main" val="1580475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Sustainability</a:t>
            </a:r>
            <a:r>
              <a:rPr lang="en-US" baseline="0" dirty="0" smtClean="0"/>
              <a:t> is a challenge because in both CAs and economic operators, personnel who deal with procurement  easily move another sector. Keeping personnel is very hard to maintain at least in the same level </a:t>
            </a:r>
            <a:endParaRPr lang="en-US" dirty="0"/>
          </a:p>
        </p:txBody>
      </p:sp>
      <p:sp>
        <p:nvSpPr>
          <p:cNvPr id="4" name="Slide Number Placeholder 3"/>
          <p:cNvSpPr>
            <a:spLocks noGrp="1"/>
          </p:cNvSpPr>
          <p:nvPr>
            <p:ph type="sldNum" sz="quarter" idx="10"/>
          </p:nvPr>
        </p:nvSpPr>
        <p:spPr/>
        <p:txBody>
          <a:bodyPr/>
          <a:lstStyle/>
          <a:p>
            <a:fld id="{6D4DE5DF-A6F2-F34A-B254-21629DA2B04D}" type="slidenum">
              <a:rPr lang="en-US" smtClean="0"/>
              <a:t>24</a:t>
            </a:fld>
            <a:endParaRPr lang="en-US"/>
          </a:p>
        </p:txBody>
      </p:sp>
    </p:spTree>
    <p:extLst>
      <p:ext uri="{BB962C8B-B14F-4D97-AF65-F5344CB8AC3E}">
        <p14:creationId xmlns:p14="http://schemas.microsoft.com/office/powerpoint/2010/main" val="3325658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latin typeface="Times New Roman" charset="0"/>
              </a:rPr>
              <a:t>You don't know what you don't know </a:t>
            </a:r>
          </a:p>
          <a:p>
            <a:r>
              <a:rPr lang="en-US" dirty="0" smtClean="0">
                <a:latin typeface="Times New Roman" charset="0"/>
              </a:rPr>
              <a:t>You can't do what you don't know </a:t>
            </a:r>
          </a:p>
          <a:p>
            <a:r>
              <a:rPr lang="en-US" dirty="0" smtClean="0">
                <a:latin typeface="Times New Roman" charset="0"/>
              </a:rPr>
              <a:t>You don't know until you measure </a:t>
            </a:r>
          </a:p>
          <a:p>
            <a:r>
              <a:rPr lang="en-US" dirty="0" smtClean="0">
                <a:latin typeface="Times New Roman" charset="0"/>
              </a:rPr>
              <a:t>You don't measure what you don't value </a:t>
            </a:r>
          </a:p>
          <a:p>
            <a:r>
              <a:rPr lang="en-US" dirty="0" smtClean="0">
                <a:latin typeface="Times New Roman" charset="0"/>
              </a:rPr>
              <a:t>You don't value what you don't measure </a:t>
            </a:r>
          </a:p>
          <a:p>
            <a:r>
              <a:rPr lang="en-US" dirty="0" smtClean="0">
                <a:latin typeface="Times New Roman" charset="0"/>
              </a:rPr>
              <a:t>These</a:t>
            </a:r>
            <a:r>
              <a:rPr lang="en-US" baseline="0" dirty="0" smtClean="0">
                <a:latin typeface="Times New Roman" charset="0"/>
              </a:rPr>
              <a:t> points will bring a better measure, a better measure will direct our future… </a:t>
            </a:r>
            <a:endParaRPr lang="en-US" dirty="0" smtClean="0">
              <a:latin typeface="Times New Roman" charset="0"/>
            </a:endParaRPr>
          </a:p>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697195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4</a:t>
            </a:fld>
            <a:endParaRPr lang="en-US"/>
          </a:p>
        </p:txBody>
      </p:sp>
    </p:spTree>
    <p:extLst>
      <p:ext uri="{BB962C8B-B14F-4D97-AF65-F5344CB8AC3E}">
        <p14:creationId xmlns:p14="http://schemas.microsoft.com/office/powerpoint/2010/main" val="207837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lgn="just" fontAlgn="auto">
              <a:spcBef>
                <a:spcPts val="0"/>
              </a:spcBef>
              <a:spcAft>
                <a:spcPts val="0"/>
              </a:spcAft>
              <a:buClr>
                <a:srgbClr val="C84340">
                  <a:lumMod val="50000"/>
                </a:srgbClr>
              </a:buClr>
              <a:buSzPct val="75000"/>
              <a:buFont typeface="Wingdings" pitchFamily="2" charset="2"/>
              <a:buChar char="Ø"/>
            </a:pPr>
            <a:r>
              <a:rPr lang="tr-TR" sz="1200" kern="1200" dirty="0" err="1" smtClean="0">
                <a:solidFill>
                  <a:srgbClr val="E8DED8">
                    <a:lumMod val="10000"/>
                  </a:srgbClr>
                </a:solidFill>
                <a:latin typeface="Calibri" pitchFamily="34" charset="0"/>
              </a:rPr>
              <a:t>Turkish</a:t>
            </a:r>
            <a:r>
              <a:rPr lang="tr-TR" sz="1200" kern="1200" dirty="0" smtClean="0">
                <a:solidFill>
                  <a:srgbClr val="E8DED8">
                    <a:lumMod val="10000"/>
                  </a:srgbClr>
                </a:solidFill>
                <a:latin typeface="Calibri" pitchFamily="34" charset="0"/>
              </a:rPr>
              <a:t> </a:t>
            </a:r>
            <a:r>
              <a:rPr lang="tr-TR" sz="1200" kern="1200" dirty="0" err="1" smtClean="0">
                <a:solidFill>
                  <a:srgbClr val="E8DED8">
                    <a:lumMod val="10000"/>
                  </a:srgbClr>
                </a:solidFill>
                <a:latin typeface="Calibri" pitchFamily="34" charset="0"/>
              </a:rPr>
              <a:t>Public</a:t>
            </a:r>
            <a:r>
              <a:rPr lang="tr-TR" sz="1200" kern="1200" dirty="0" smtClean="0">
                <a:solidFill>
                  <a:srgbClr val="E8DED8">
                    <a:lumMod val="10000"/>
                  </a:srgbClr>
                </a:solidFill>
                <a:latin typeface="Calibri" pitchFamily="34" charset="0"/>
              </a:rPr>
              <a:t> </a:t>
            </a:r>
            <a:r>
              <a:rPr lang="tr-TR" sz="1200" kern="1200" dirty="0" err="1" smtClean="0">
                <a:solidFill>
                  <a:srgbClr val="E8DED8">
                    <a:lumMod val="10000"/>
                  </a:srgbClr>
                </a:solidFill>
                <a:latin typeface="Calibri" pitchFamily="34" charset="0"/>
              </a:rPr>
              <a:t>Procurement</a:t>
            </a:r>
            <a:r>
              <a:rPr lang="tr-TR" sz="1200" kern="1200" dirty="0" smtClean="0">
                <a:solidFill>
                  <a:srgbClr val="E8DED8">
                    <a:lumMod val="10000"/>
                  </a:srgbClr>
                </a:solidFill>
                <a:latin typeface="Calibri" pitchFamily="34" charset="0"/>
              </a:rPr>
              <a:t> </a:t>
            </a:r>
            <a:r>
              <a:rPr lang="tr-TR" sz="1200" kern="1200" dirty="0" err="1" smtClean="0">
                <a:solidFill>
                  <a:srgbClr val="E8DED8">
                    <a:lumMod val="10000"/>
                  </a:srgbClr>
                </a:solidFill>
                <a:latin typeface="Calibri" pitchFamily="34" charset="0"/>
              </a:rPr>
              <a:t>Sytem</a:t>
            </a:r>
            <a:r>
              <a:rPr lang="tr-TR" sz="1200" kern="1200" dirty="0" smtClean="0">
                <a:solidFill>
                  <a:srgbClr val="E8DED8">
                    <a:lumMod val="10000"/>
                  </a:srgbClr>
                </a:solidFill>
                <a:latin typeface="Calibri" pitchFamily="34" charset="0"/>
              </a:rPr>
              <a:t> has </a:t>
            </a:r>
            <a:r>
              <a:rPr lang="tr-TR" sz="1200" kern="1200" dirty="0" err="1" smtClean="0">
                <a:solidFill>
                  <a:srgbClr val="E8DED8">
                    <a:lumMod val="10000"/>
                  </a:srgbClr>
                </a:solidFill>
                <a:latin typeface="Calibri" pitchFamily="34" charset="0"/>
              </a:rPr>
              <a:t>four</a:t>
            </a:r>
            <a:r>
              <a:rPr lang="tr-TR" sz="1200" kern="1200" dirty="0" smtClean="0">
                <a:solidFill>
                  <a:srgbClr val="E8DED8">
                    <a:lumMod val="10000"/>
                  </a:srgbClr>
                </a:solidFill>
                <a:latin typeface="Calibri" pitchFamily="34" charset="0"/>
              </a:rPr>
              <a:t> </a:t>
            </a:r>
            <a:r>
              <a:rPr lang="tr-TR" sz="1200" kern="1200" dirty="0" err="1" smtClean="0">
                <a:solidFill>
                  <a:srgbClr val="E8DED8">
                    <a:lumMod val="10000"/>
                  </a:srgbClr>
                </a:solidFill>
                <a:latin typeface="Calibri" pitchFamily="34" charset="0"/>
              </a:rPr>
              <a:t>historical</a:t>
            </a:r>
            <a:r>
              <a:rPr lang="tr-TR" sz="1200" kern="1200" dirty="0" smtClean="0">
                <a:solidFill>
                  <a:srgbClr val="E8DED8">
                    <a:lumMod val="10000"/>
                  </a:srgbClr>
                </a:solidFill>
                <a:latin typeface="Calibri" pitchFamily="34" charset="0"/>
              </a:rPr>
              <a:t> background </a:t>
            </a:r>
            <a:r>
              <a:rPr lang="tr-TR" sz="1200" kern="1200" dirty="0" err="1" smtClean="0">
                <a:solidFill>
                  <a:srgbClr val="E8DED8">
                    <a:lumMod val="10000"/>
                  </a:srgbClr>
                </a:solidFill>
                <a:latin typeface="Calibri" pitchFamily="34" charset="0"/>
              </a:rPr>
              <a:t>dates</a:t>
            </a:r>
            <a:r>
              <a:rPr lang="tr-TR" sz="1200" kern="1200" dirty="0" smtClean="0">
                <a:solidFill>
                  <a:srgbClr val="E8DED8">
                    <a:lumMod val="10000"/>
                  </a:srgbClr>
                </a:solidFill>
                <a:latin typeface="Calibri" pitchFamily="34" charset="0"/>
              </a:rPr>
              <a:t>.</a:t>
            </a:r>
            <a:endParaRPr lang="tr-TR" sz="1200" kern="1200" dirty="0" smtClean="0">
              <a:solidFill>
                <a:srgbClr val="E8DED8">
                  <a:lumMod val="10000"/>
                </a:srgbClr>
              </a:solidFill>
              <a:latin typeface="+mn-lt"/>
            </a:endParaRPr>
          </a:p>
          <a:p>
            <a:pPr lvl="0" algn="just" fontAlgn="auto">
              <a:spcBef>
                <a:spcPts val="0"/>
              </a:spcBef>
              <a:spcAft>
                <a:spcPts val="0"/>
              </a:spcAft>
              <a:buClr>
                <a:srgbClr val="C84340">
                  <a:lumMod val="50000"/>
                </a:srgbClr>
              </a:buClr>
              <a:buSzPct val="75000"/>
              <a:buFont typeface="Wingdings" pitchFamily="2" charset="2"/>
              <a:buChar char="Ø"/>
            </a:pPr>
            <a:r>
              <a:rPr lang="tr-TR" sz="1200" kern="1200" dirty="0" err="1" smtClean="0">
                <a:solidFill>
                  <a:srgbClr val="E8DED8">
                    <a:lumMod val="10000"/>
                  </a:srgbClr>
                </a:solidFill>
                <a:latin typeface="+mn-lt"/>
              </a:rPr>
              <a:t>The</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first</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Public</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Procurement</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Law</a:t>
            </a:r>
            <a:r>
              <a:rPr lang="tr-TR" sz="1200" kern="1200" dirty="0" smtClean="0">
                <a:solidFill>
                  <a:srgbClr val="E8DED8">
                    <a:lumMod val="10000"/>
                  </a:srgbClr>
                </a:solidFill>
                <a:latin typeface="+mn-lt"/>
              </a:rPr>
              <a:t> in </a:t>
            </a:r>
            <a:r>
              <a:rPr lang="tr-TR" sz="1200" kern="1200" dirty="0" err="1" smtClean="0">
                <a:solidFill>
                  <a:srgbClr val="E8DED8">
                    <a:lumMod val="10000"/>
                  </a:srgbClr>
                </a:solidFill>
                <a:latin typeface="+mn-lt"/>
              </a:rPr>
              <a:t>the</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Republic</a:t>
            </a:r>
            <a:r>
              <a:rPr lang="tr-TR" sz="1200" kern="1200" dirty="0" smtClean="0">
                <a:solidFill>
                  <a:srgbClr val="E8DED8">
                    <a:lumMod val="10000"/>
                  </a:srgbClr>
                </a:solidFill>
                <a:latin typeface="+mn-lt"/>
              </a:rPr>
              <a:t> of </a:t>
            </a:r>
            <a:r>
              <a:rPr lang="tr-TR" sz="1200" kern="1200" dirty="0" err="1" smtClean="0">
                <a:solidFill>
                  <a:srgbClr val="E8DED8">
                    <a:lumMod val="10000"/>
                  </a:srgbClr>
                </a:solidFill>
                <a:latin typeface="+mn-lt"/>
              </a:rPr>
              <a:t>Turkey</a:t>
            </a:r>
            <a:r>
              <a:rPr lang="tr-TR" sz="1200" kern="1200" dirty="0" smtClean="0">
                <a:solidFill>
                  <a:srgbClr val="E8DED8">
                    <a:lumMod val="10000"/>
                  </a:srgbClr>
                </a:solidFill>
                <a:latin typeface="+mn-lt"/>
              </a:rPr>
              <a:t> is </a:t>
            </a:r>
            <a:r>
              <a:rPr lang="tr-TR" sz="1200" kern="1200" dirty="0" err="1" smtClean="0">
                <a:solidFill>
                  <a:srgbClr val="E8DED8">
                    <a:lumMod val="10000"/>
                  </a:srgbClr>
                </a:solidFill>
                <a:latin typeface="+mn-lt"/>
              </a:rPr>
              <a:t>Auction</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Contest</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and</a:t>
            </a:r>
            <a:r>
              <a:rPr lang="tr-TR" sz="1200" kern="1200" dirty="0" smtClean="0">
                <a:solidFill>
                  <a:srgbClr val="E8DED8">
                    <a:lumMod val="10000"/>
                  </a:srgbClr>
                </a:solidFill>
                <a:latin typeface="+mn-lt"/>
              </a:rPr>
              <a:t> Tender </a:t>
            </a:r>
            <a:r>
              <a:rPr lang="tr-TR" sz="1200" kern="1200" dirty="0" err="1" smtClean="0">
                <a:solidFill>
                  <a:srgbClr val="E8DED8">
                    <a:lumMod val="10000"/>
                  </a:srgbClr>
                </a:solidFill>
                <a:latin typeface="+mn-lt"/>
              </a:rPr>
              <a:t>Law</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no</a:t>
            </a:r>
            <a:r>
              <a:rPr lang="tr-TR" sz="1200" kern="1200" dirty="0" smtClean="0">
                <a:solidFill>
                  <a:srgbClr val="E8DED8">
                    <a:lumMod val="10000"/>
                  </a:srgbClr>
                </a:solidFill>
                <a:latin typeface="+mn-lt"/>
              </a:rPr>
              <a:t> 661 </a:t>
            </a:r>
            <a:r>
              <a:rPr lang="tr-TR" sz="1200" kern="1200" dirty="0" err="1" smtClean="0">
                <a:solidFill>
                  <a:srgbClr val="E8DED8">
                    <a:lumMod val="10000"/>
                  </a:srgbClr>
                </a:solidFill>
                <a:latin typeface="+mn-lt"/>
              </a:rPr>
              <a:t>dated</a:t>
            </a:r>
            <a:r>
              <a:rPr lang="tr-TR" sz="1200" kern="1200" dirty="0" smtClean="0">
                <a:solidFill>
                  <a:srgbClr val="E8DED8">
                    <a:lumMod val="10000"/>
                  </a:srgbClr>
                </a:solidFill>
                <a:latin typeface="+mn-lt"/>
              </a:rPr>
              <a:t> 22 April 1925. </a:t>
            </a:r>
            <a:endParaRPr lang="en-US" sz="1200" kern="1200" dirty="0" smtClean="0">
              <a:solidFill>
                <a:srgbClr val="E8DED8">
                  <a:lumMod val="10000"/>
                </a:srgbClr>
              </a:solidFill>
              <a:latin typeface="+mn-lt"/>
            </a:endParaRPr>
          </a:p>
          <a:p>
            <a:pPr lvl="0" algn="just" fontAlgn="auto">
              <a:spcBef>
                <a:spcPts val="0"/>
              </a:spcBef>
              <a:spcAft>
                <a:spcPts val="0"/>
              </a:spcAft>
              <a:buClr>
                <a:srgbClr val="C84340">
                  <a:lumMod val="50000"/>
                </a:srgbClr>
              </a:buClr>
              <a:buSzPct val="75000"/>
              <a:buFont typeface="Wingdings" pitchFamily="2" charset="2"/>
              <a:buChar char="Ø"/>
            </a:pPr>
            <a:r>
              <a:rPr lang="tr-TR" sz="1200" kern="1200" dirty="0" err="1" smtClean="0">
                <a:solidFill>
                  <a:srgbClr val="E8DED8">
                    <a:lumMod val="10000"/>
                  </a:srgbClr>
                </a:solidFill>
                <a:latin typeface="+mn-lt"/>
              </a:rPr>
              <a:t>This</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Law</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was</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repealed</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by</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Auction</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and</a:t>
            </a:r>
            <a:r>
              <a:rPr lang="tr-TR" sz="1200" kern="1200" dirty="0" smtClean="0">
                <a:solidFill>
                  <a:srgbClr val="E8DED8">
                    <a:lumMod val="10000"/>
                  </a:srgbClr>
                </a:solidFill>
                <a:latin typeface="+mn-lt"/>
              </a:rPr>
              <a:t> Tender </a:t>
            </a:r>
            <a:r>
              <a:rPr lang="tr-TR" sz="1200" kern="1200" dirty="0" err="1" smtClean="0">
                <a:solidFill>
                  <a:srgbClr val="E8DED8">
                    <a:lumMod val="10000"/>
                  </a:srgbClr>
                </a:solidFill>
                <a:latin typeface="+mn-lt"/>
              </a:rPr>
              <a:t>Act</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no</a:t>
            </a:r>
            <a:r>
              <a:rPr lang="tr-TR" sz="1200" kern="1200" dirty="0" smtClean="0">
                <a:solidFill>
                  <a:srgbClr val="E8DED8">
                    <a:lumMod val="10000"/>
                  </a:srgbClr>
                </a:solidFill>
                <a:latin typeface="+mn-lt"/>
              </a:rPr>
              <a:t> 2490 </a:t>
            </a:r>
            <a:r>
              <a:rPr lang="tr-TR" sz="1200" kern="1200" dirty="0" err="1" smtClean="0">
                <a:solidFill>
                  <a:srgbClr val="E8DED8">
                    <a:lumMod val="10000"/>
                  </a:srgbClr>
                </a:solidFill>
                <a:latin typeface="+mn-lt"/>
              </a:rPr>
              <a:t>dated</a:t>
            </a:r>
            <a:r>
              <a:rPr lang="tr-TR" sz="1200" kern="1200" dirty="0" smtClean="0">
                <a:solidFill>
                  <a:srgbClr val="E8DED8">
                    <a:lumMod val="10000"/>
                  </a:srgbClr>
                </a:solidFill>
                <a:latin typeface="+mn-lt"/>
              </a:rPr>
              <a:t> </a:t>
            </a:r>
            <a:r>
              <a:rPr lang="en-US" sz="1200" kern="1200" dirty="0" smtClean="0">
                <a:solidFill>
                  <a:srgbClr val="E8DED8">
                    <a:lumMod val="10000"/>
                  </a:srgbClr>
                </a:solidFill>
                <a:latin typeface="+mn-lt"/>
              </a:rPr>
              <a:t>10 </a:t>
            </a:r>
            <a:r>
              <a:rPr lang="tr-TR" sz="1200" kern="1200" dirty="0" err="1" smtClean="0">
                <a:solidFill>
                  <a:srgbClr val="E8DED8">
                    <a:lumMod val="10000"/>
                  </a:srgbClr>
                </a:solidFill>
                <a:latin typeface="+mn-lt"/>
              </a:rPr>
              <a:t>December</a:t>
            </a:r>
            <a:r>
              <a:rPr lang="en-US" sz="1200" kern="1200" dirty="0" smtClean="0">
                <a:solidFill>
                  <a:srgbClr val="E8DED8">
                    <a:lumMod val="10000"/>
                  </a:srgbClr>
                </a:solidFill>
                <a:latin typeface="+mn-lt"/>
              </a:rPr>
              <a:t> 1934</a:t>
            </a:r>
            <a:r>
              <a:rPr lang="tr-TR" sz="1200" kern="1200" dirty="0" smtClean="0">
                <a:solidFill>
                  <a:srgbClr val="E8DED8">
                    <a:lumMod val="10000"/>
                  </a:srgbClr>
                </a:solidFill>
                <a:latin typeface="+mn-lt"/>
              </a:rPr>
              <a:t>.</a:t>
            </a:r>
          </a:p>
          <a:p>
            <a:pPr algn="just" fontAlgn="auto">
              <a:spcBef>
                <a:spcPts val="0"/>
              </a:spcBef>
              <a:spcAft>
                <a:spcPts val="0"/>
              </a:spcAft>
              <a:buClr>
                <a:srgbClr val="C84340">
                  <a:lumMod val="50000"/>
                </a:srgbClr>
              </a:buClr>
              <a:buSzPct val="75000"/>
              <a:buFont typeface="Wingdings" pitchFamily="2" charset="2"/>
              <a:buChar char="Ø"/>
            </a:pPr>
            <a:r>
              <a:rPr lang="en-US" sz="1200" kern="1200" dirty="0" smtClean="0">
                <a:solidFill>
                  <a:srgbClr val="E8DED8">
                    <a:lumMod val="10000"/>
                  </a:srgbClr>
                </a:solidFill>
                <a:latin typeface="+mn-lt"/>
              </a:rPr>
              <a:t>Public procurement has been continuously reformed to ensure effective and efficient use of public resources and to modernize the PP process</a:t>
            </a:r>
            <a:r>
              <a:rPr lang="tr-TR" sz="1200" kern="1200" dirty="0" smtClean="0">
                <a:solidFill>
                  <a:srgbClr val="E8DED8">
                    <a:lumMod val="10000"/>
                  </a:srgbClr>
                </a:solidFill>
                <a:latin typeface="+mn-lt"/>
              </a:rPr>
              <a:t>.</a:t>
            </a:r>
          </a:p>
          <a:p>
            <a:pPr lvl="0" algn="just" fontAlgn="auto">
              <a:spcBef>
                <a:spcPts val="0"/>
              </a:spcBef>
              <a:spcAft>
                <a:spcPts val="0"/>
              </a:spcAft>
              <a:buClr>
                <a:srgbClr val="C84340">
                  <a:lumMod val="50000"/>
                </a:srgbClr>
              </a:buClr>
              <a:buSzPct val="75000"/>
              <a:buFont typeface="Wingdings" pitchFamily="2" charset="2"/>
              <a:buChar char="Ø"/>
            </a:pPr>
            <a:r>
              <a:rPr lang="tr-TR" sz="1200" kern="1200" dirty="0" smtClean="0">
                <a:solidFill>
                  <a:srgbClr val="E8DED8">
                    <a:lumMod val="10000"/>
                  </a:srgbClr>
                </a:solidFill>
                <a:latin typeface="+mn-lt"/>
              </a:rPr>
              <a:t>On </a:t>
            </a:r>
            <a:r>
              <a:rPr lang="en-US" sz="1200" kern="1200" dirty="0" smtClean="0">
                <a:solidFill>
                  <a:srgbClr val="E8DED8">
                    <a:lumMod val="10000"/>
                  </a:srgbClr>
                </a:solidFill>
                <a:latin typeface="+mn-lt"/>
              </a:rPr>
              <a:t>08</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September</a:t>
            </a:r>
            <a:r>
              <a:rPr lang="tr-TR" sz="1200" kern="1200" dirty="0" smtClean="0">
                <a:solidFill>
                  <a:srgbClr val="E8DED8">
                    <a:lumMod val="10000"/>
                  </a:srgbClr>
                </a:solidFill>
                <a:latin typeface="+mn-lt"/>
              </a:rPr>
              <a:t> </a:t>
            </a:r>
            <a:r>
              <a:rPr lang="en-US" sz="1200" kern="1200" dirty="0" smtClean="0">
                <a:solidFill>
                  <a:srgbClr val="E8DED8">
                    <a:lumMod val="10000"/>
                  </a:srgbClr>
                </a:solidFill>
                <a:latin typeface="+mn-lt"/>
              </a:rPr>
              <a:t>1983</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new</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law</a:t>
            </a:r>
            <a:r>
              <a:rPr lang="tr-TR" sz="1200" kern="1200" dirty="0" smtClean="0">
                <a:solidFill>
                  <a:srgbClr val="E8DED8">
                    <a:lumMod val="10000"/>
                  </a:srgbClr>
                </a:solidFill>
                <a:latin typeface="+mn-lt"/>
              </a:rPr>
              <a:t> on </a:t>
            </a:r>
            <a:r>
              <a:rPr lang="tr-TR" sz="1200" kern="1200" dirty="0" err="1" smtClean="0">
                <a:solidFill>
                  <a:srgbClr val="E8DED8">
                    <a:lumMod val="10000"/>
                  </a:srgbClr>
                </a:solidFill>
                <a:latin typeface="+mn-lt"/>
              </a:rPr>
              <a:t>public</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procurement</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namely</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State</a:t>
            </a:r>
            <a:r>
              <a:rPr lang="tr-TR" sz="1200" kern="1200" dirty="0" smtClean="0">
                <a:solidFill>
                  <a:srgbClr val="E8DED8">
                    <a:lumMod val="10000"/>
                  </a:srgbClr>
                </a:solidFill>
                <a:latin typeface="+mn-lt"/>
              </a:rPr>
              <a:t> Tender </a:t>
            </a:r>
            <a:r>
              <a:rPr lang="tr-TR" sz="1200" kern="1200" dirty="0" err="1" smtClean="0">
                <a:solidFill>
                  <a:srgbClr val="E8DED8">
                    <a:lumMod val="10000"/>
                  </a:srgbClr>
                </a:solidFill>
                <a:latin typeface="+mn-lt"/>
              </a:rPr>
              <a:t>Law</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no</a:t>
            </a:r>
            <a:r>
              <a:rPr lang="tr-TR" sz="1200" kern="1200" dirty="0" smtClean="0">
                <a:solidFill>
                  <a:srgbClr val="E8DED8">
                    <a:lumMod val="10000"/>
                  </a:srgbClr>
                </a:solidFill>
                <a:latin typeface="+mn-lt"/>
              </a:rPr>
              <a:t> 2886 </a:t>
            </a:r>
            <a:r>
              <a:rPr lang="tr-TR" sz="1200" kern="1200" dirty="0" err="1" smtClean="0">
                <a:solidFill>
                  <a:srgbClr val="E8DED8">
                    <a:lumMod val="10000"/>
                  </a:srgbClr>
                </a:solidFill>
                <a:latin typeface="+mn-lt"/>
              </a:rPr>
              <a:t>was</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adopted</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by</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the</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Parliament</a:t>
            </a:r>
            <a:r>
              <a:rPr lang="tr-TR" sz="1200" kern="1200" dirty="0" smtClean="0">
                <a:solidFill>
                  <a:srgbClr val="E8DED8">
                    <a:lumMod val="10000"/>
                  </a:srgbClr>
                </a:solidFill>
                <a:latin typeface="+mn-lt"/>
              </a:rPr>
              <a:t>.</a:t>
            </a:r>
            <a:r>
              <a:rPr lang="en-US" sz="1200" kern="1200" dirty="0" smtClean="0">
                <a:solidFill>
                  <a:srgbClr val="E8DED8">
                    <a:lumMod val="10000"/>
                  </a:srgbClr>
                </a:solidFill>
                <a:latin typeface="+mn-lt"/>
              </a:rPr>
              <a:t> </a:t>
            </a:r>
            <a:endParaRPr lang="tr-TR" sz="1200" kern="1200" dirty="0" smtClean="0">
              <a:solidFill>
                <a:srgbClr val="E8DED8">
                  <a:lumMod val="10000"/>
                </a:srgbClr>
              </a:solidFill>
              <a:latin typeface="+mn-lt"/>
            </a:endParaRPr>
          </a:p>
          <a:p>
            <a:pPr lvl="0" algn="just" fontAlgn="auto">
              <a:spcBef>
                <a:spcPts val="0"/>
              </a:spcBef>
              <a:spcAft>
                <a:spcPts val="0"/>
              </a:spcAft>
              <a:buClr>
                <a:srgbClr val="C84340">
                  <a:lumMod val="50000"/>
                </a:srgbClr>
              </a:buClr>
              <a:buSzPct val="75000"/>
              <a:buFont typeface="Wingdings" pitchFamily="2" charset="2"/>
              <a:buChar char="Ø"/>
            </a:pPr>
            <a:r>
              <a:rPr lang="tr-TR" sz="1200" kern="1200" dirty="0" err="1" smtClean="0">
                <a:solidFill>
                  <a:srgbClr val="E8DED8">
                    <a:lumMod val="10000"/>
                  </a:srgbClr>
                </a:solidFill>
                <a:latin typeface="+mn-lt"/>
              </a:rPr>
              <a:t>Finally</a:t>
            </a:r>
            <a:r>
              <a:rPr lang="tr-TR" sz="1200" kern="1200" dirty="0" smtClean="0">
                <a:solidFill>
                  <a:srgbClr val="E8DED8">
                    <a:lumMod val="10000"/>
                  </a:srgbClr>
                </a:solidFill>
                <a:latin typeface="+mn-lt"/>
              </a:rPr>
              <a:t>, on </a:t>
            </a:r>
            <a:r>
              <a:rPr lang="en-US" sz="1200" kern="1200" dirty="0" smtClean="0">
                <a:solidFill>
                  <a:srgbClr val="E8DED8">
                    <a:lumMod val="10000"/>
                  </a:srgbClr>
                </a:solidFill>
                <a:latin typeface="+mn-lt"/>
              </a:rPr>
              <a:t>04</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January</a:t>
            </a:r>
            <a:r>
              <a:rPr lang="tr-TR" sz="1200" kern="1200" dirty="0" smtClean="0">
                <a:solidFill>
                  <a:srgbClr val="E8DED8">
                    <a:lumMod val="10000"/>
                  </a:srgbClr>
                </a:solidFill>
                <a:latin typeface="+mn-lt"/>
              </a:rPr>
              <a:t> </a:t>
            </a:r>
            <a:r>
              <a:rPr lang="en-US" sz="1200" kern="1200" dirty="0" smtClean="0">
                <a:solidFill>
                  <a:srgbClr val="E8DED8">
                    <a:lumMod val="10000"/>
                  </a:srgbClr>
                </a:solidFill>
                <a:latin typeface="+mn-lt"/>
              </a:rPr>
              <a:t>20</a:t>
            </a:r>
            <a:r>
              <a:rPr lang="tr-TR" sz="1200" kern="1200" dirty="0" smtClean="0">
                <a:solidFill>
                  <a:srgbClr val="E8DED8">
                    <a:lumMod val="10000"/>
                  </a:srgbClr>
                </a:solidFill>
                <a:latin typeface="+mn-lt"/>
              </a:rPr>
              <a:t>0</a:t>
            </a:r>
            <a:r>
              <a:rPr lang="en-US" sz="1200" kern="1200" dirty="0" smtClean="0">
                <a:solidFill>
                  <a:srgbClr val="E8DED8">
                    <a:lumMod val="10000"/>
                  </a:srgbClr>
                </a:solidFill>
                <a:latin typeface="+mn-lt"/>
              </a:rPr>
              <a:t>2</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Public</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Procurement</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Law</a:t>
            </a:r>
            <a:r>
              <a:rPr lang="tr-TR" sz="1200" kern="1200" dirty="0" smtClean="0">
                <a:solidFill>
                  <a:srgbClr val="E8DED8">
                    <a:lumMod val="10000"/>
                  </a:srgbClr>
                </a:solidFill>
                <a:latin typeface="+mn-lt"/>
              </a:rPr>
              <a:t> (PPL) </a:t>
            </a:r>
            <a:r>
              <a:rPr lang="tr-TR" sz="1200" kern="1200" dirty="0" err="1" smtClean="0">
                <a:solidFill>
                  <a:srgbClr val="E8DED8">
                    <a:lumMod val="10000"/>
                  </a:srgbClr>
                </a:solidFill>
                <a:latin typeface="+mn-lt"/>
              </a:rPr>
              <a:t>no</a:t>
            </a:r>
            <a:r>
              <a:rPr lang="tr-TR" sz="1200" kern="1200" dirty="0" smtClean="0">
                <a:solidFill>
                  <a:srgbClr val="E8DED8">
                    <a:lumMod val="10000"/>
                  </a:srgbClr>
                </a:solidFill>
                <a:latin typeface="+mn-lt"/>
              </a:rPr>
              <a:t> </a:t>
            </a:r>
            <a:r>
              <a:rPr lang="en-US" sz="1200" kern="1200" dirty="0" smtClean="0">
                <a:solidFill>
                  <a:srgbClr val="E8DED8">
                    <a:lumMod val="10000"/>
                  </a:srgbClr>
                </a:solidFill>
                <a:latin typeface="+mn-lt"/>
              </a:rPr>
              <a:t>4734 </a:t>
            </a:r>
            <a:r>
              <a:rPr lang="tr-TR" sz="1200" kern="1200" dirty="0" err="1" smtClean="0">
                <a:solidFill>
                  <a:srgbClr val="E8DED8">
                    <a:lumMod val="10000"/>
                  </a:srgbClr>
                </a:solidFill>
                <a:latin typeface="+mn-lt"/>
              </a:rPr>
              <a:t>was</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enacted</a:t>
            </a:r>
            <a:r>
              <a:rPr lang="tr-TR" sz="1200" kern="1200" dirty="0" smtClean="0">
                <a:solidFill>
                  <a:srgbClr val="E8DED8">
                    <a:lumMod val="10000"/>
                  </a:srgbClr>
                </a:solidFill>
                <a:latin typeface="+mn-lt"/>
              </a:rPr>
              <a:t>.</a:t>
            </a:r>
          </a:p>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5</a:t>
            </a:fld>
            <a:endParaRPr lang="en-US"/>
          </a:p>
        </p:txBody>
      </p:sp>
    </p:spTree>
    <p:extLst>
      <p:ext uri="{BB962C8B-B14F-4D97-AF65-F5344CB8AC3E}">
        <p14:creationId xmlns:p14="http://schemas.microsoft.com/office/powerpoint/2010/main" val="3712482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200" kern="1200" dirty="0" err="1" smtClean="0">
                <a:solidFill>
                  <a:srgbClr val="E8DED8">
                    <a:lumMod val="10000"/>
                  </a:srgbClr>
                </a:solidFill>
                <a:latin typeface="+mn-lt"/>
              </a:rPr>
              <a:t>Currently</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public</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procurement</a:t>
            </a:r>
            <a:r>
              <a:rPr lang="tr-TR" sz="1200" kern="1200" dirty="0" smtClean="0">
                <a:solidFill>
                  <a:srgbClr val="E8DED8">
                    <a:lumMod val="10000"/>
                  </a:srgbClr>
                </a:solidFill>
                <a:latin typeface="+mn-lt"/>
              </a:rPr>
              <a:t> is </a:t>
            </a:r>
            <a:r>
              <a:rPr lang="tr-TR" sz="1200" kern="1200" dirty="0" err="1" smtClean="0">
                <a:solidFill>
                  <a:srgbClr val="E8DED8">
                    <a:lumMod val="10000"/>
                  </a:srgbClr>
                </a:solidFill>
                <a:latin typeface="+mn-lt"/>
              </a:rPr>
              <a:t>regulated</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by</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Public</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Procurement</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Law</a:t>
            </a:r>
            <a:r>
              <a:rPr lang="tr-TR" sz="1200" kern="1200" dirty="0" smtClean="0">
                <a:solidFill>
                  <a:srgbClr val="E8DED8">
                    <a:lumMod val="10000"/>
                  </a:srgbClr>
                </a:solidFill>
                <a:latin typeface="+mn-lt"/>
              </a:rPr>
              <a:t> </a:t>
            </a:r>
            <a:r>
              <a:rPr lang="en-US" sz="1200" kern="1200" dirty="0" smtClean="0">
                <a:solidFill>
                  <a:srgbClr val="E8DED8">
                    <a:lumMod val="10000"/>
                  </a:srgbClr>
                </a:solidFill>
                <a:latin typeface="+mn-lt"/>
              </a:rPr>
              <a:t>No. 4734</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which</a:t>
            </a:r>
            <a:r>
              <a:rPr lang="tr-TR" sz="1200" kern="1200" dirty="0" smtClean="0">
                <a:solidFill>
                  <a:srgbClr val="E8DED8">
                    <a:lumMod val="10000"/>
                  </a:srgbClr>
                </a:solidFill>
                <a:latin typeface="+mn-lt"/>
              </a:rPr>
              <a:t> </a:t>
            </a:r>
            <a:r>
              <a:rPr lang="en-US" sz="1200" kern="1200" dirty="0" smtClean="0">
                <a:solidFill>
                  <a:srgbClr val="E8DED8">
                    <a:lumMod val="10000"/>
                  </a:srgbClr>
                </a:solidFill>
                <a:latin typeface="+mn-lt"/>
              </a:rPr>
              <a:t>entered into force on January 1, 2003.</a:t>
            </a:r>
            <a:endParaRPr lang="tr-TR" sz="1200" kern="1200" dirty="0" smtClean="0">
              <a:solidFill>
                <a:srgbClr val="E8DED8">
                  <a:lumMod val="10000"/>
                </a:srgb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tr-TR" sz="1200" kern="1200" dirty="0" err="1" smtClean="0">
                <a:solidFill>
                  <a:srgbClr val="E8DED8">
                    <a:lumMod val="10000"/>
                  </a:srgbClr>
                </a:solidFill>
                <a:latin typeface="+mn-lt"/>
              </a:rPr>
              <a:t>One</a:t>
            </a:r>
            <a:r>
              <a:rPr lang="tr-TR" sz="1200" kern="1200" dirty="0" smtClean="0">
                <a:solidFill>
                  <a:srgbClr val="E8DED8">
                    <a:lumMod val="10000"/>
                  </a:srgbClr>
                </a:solidFill>
                <a:latin typeface="+mn-lt"/>
              </a:rPr>
              <a:t> of </a:t>
            </a:r>
            <a:r>
              <a:rPr lang="tr-TR" sz="1200" kern="1200" dirty="0" err="1" smtClean="0">
                <a:solidFill>
                  <a:srgbClr val="E8DED8">
                    <a:lumMod val="10000"/>
                  </a:srgbClr>
                </a:solidFill>
                <a:latin typeface="+mn-lt"/>
              </a:rPr>
              <a:t>the</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objectives</a:t>
            </a:r>
            <a:r>
              <a:rPr lang="tr-TR" sz="1200" kern="1200" dirty="0" smtClean="0">
                <a:solidFill>
                  <a:srgbClr val="E8DED8">
                    <a:lumMod val="10000"/>
                  </a:srgbClr>
                </a:solidFill>
                <a:latin typeface="+mn-lt"/>
              </a:rPr>
              <a:t> of </a:t>
            </a:r>
            <a:r>
              <a:rPr lang="tr-TR" sz="1200" kern="1200" dirty="0" err="1" smtClean="0">
                <a:solidFill>
                  <a:srgbClr val="E8DED8">
                    <a:lumMod val="10000"/>
                  </a:srgbClr>
                </a:solidFill>
                <a:latin typeface="+mn-lt"/>
              </a:rPr>
              <a:t>preparing</a:t>
            </a:r>
            <a:r>
              <a:rPr lang="tr-TR" sz="1200" kern="1200" dirty="0" smtClean="0">
                <a:solidFill>
                  <a:srgbClr val="E8DED8">
                    <a:lumMod val="10000"/>
                  </a:srgbClr>
                </a:solidFill>
                <a:latin typeface="+mn-lt"/>
              </a:rPr>
              <a:t> a </a:t>
            </a:r>
            <a:r>
              <a:rPr lang="tr-TR" sz="1200" kern="1200" dirty="0" err="1" smtClean="0">
                <a:solidFill>
                  <a:srgbClr val="E8DED8">
                    <a:lumMod val="10000"/>
                  </a:srgbClr>
                </a:solidFill>
                <a:latin typeface="+mn-lt"/>
              </a:rPr>
              <a:t>new</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law</a:t>
            </a:r>
            <a:r>
              <a:rPr lang="tr-TR" sz="1200" kern="1200" dirty="0" smtClean="0">
                <a:solidFill>
                  <a:srgbClr val="E8DED8">
                    <a:lumMod val="10000"/>
                  </a:srgbClr>
                </a:solidFill>
                <a:latin typeface="+mn-lt"/>
              </a:rPr>
              <a:t> on </a:t>
            </a:r>
            <a:r>
              <a:rPr lang="tr-TR" sz="1200" kern="1200" dirty="0" err="1" smtClean="0">
                <a:solidFill>
                  <a:srgbClr val="E8DED8">
                    <a:lumMod val="10000"/>
                  </a:srgbClr>
                </a:solidFill>
                <a:latin typeface="+mn-lt"/>
              </a:rPr>
              <a:t>public</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procurement</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was</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adaptation</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to</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international</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instruments</a:t>
            </a:r>
            <a:r>
              <a:rPr lang="tr-TR" sz="1200" kern="1200" dirty="0" smtClean="0">
                <a:solidFill>
                  <a:srgbClr val="E8DED8">
                    <a:lumMod val="10000"/>
                  </a:srgbClr>
                </a:solidFill>
                <a:latin typeface="+mn-lt"/>
              </a:rPr>
              <a:t> on </a:t>
            </a:r>
            <a:r>
              <a:rPr lang="tr-TR" sz="1200" kern="1200" dirty="0" err="1" smtClean="0">
                <a:solidFill>
                  <a:srgbClr val="E8DED8">
                    <a:lumMod val="10000"/>
                  </a:srgbClr>
                </a:solidFill>
                <a:latin typeface="+mn-lt"/>
              </a:rPr>
              <a:t>public</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procurement</a:t>
            </a:r>
            <a:r>
              <a:rPr lang="tr-TR" sz="1200" kern="1200" dirty="0" smtClean="0">
                <a:solidFill>
                  <a:srgbClr val="E8DED8">
                    <a:lumMod val="10000"/>
                  </a:srgbClr>
                </a:solidFill>
                <a:latin typeface="+mn-lt"/>
              </a:rPr>
              <a:t> (EU </a:t>
            </a:r>
            <a:r>
              <a:rPr lang="tr-TR" sz="1200" kern="1200" dirty="0" err="1" smtClean="0">
                <a:solidFill>
                  <a:srgbClr val="E8DED8">
                    <a:lumMod val="10000"/>
                  </a:srgbClr>
                </a:solidFill>
                <a:latin typeface="+mn-lt"/>
              </a:rPr>
              <a:t>Procurement</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Directives</a:t>
            </a:r>
            <a:r>
              <a:rPr lang="tr-TR" sz="1200" kern="1200" dirty="0" smtClean="0">
                <a:solidFill>
                  <a:srgbClr val="E8DED8">
                    <a:lumMod val="10000"/>
                  </a:srgbClr>
                </a:solidFill>
                <a:latin typeface="+mn-lt"/>
              </a:rPr>
              <a:t>, UNCITRAL Model </a:t>
            </a:r>
            <a:r>
              <a:rPr lang="tr-TR" sz="1200" kern="1200" dirty="0" err="1" smtClean="0">
                <a:solidFill>
                  <a:srgbClr val="E8DED8">
                    <a:lumMod val="10000"/>
                  </a:srgbClr>
                </a:solidFill>
                <a:latin typeface="+mn-lt"/>
              </a:rPr>
              <a:t>Law</a:t>
            </a:r>
            <a:r>
              <a:rPr lang="tr-TR" sz="1200" kern="1200" dirty="0" smtClean="0">
                <a:solidFill>
                  <a:srgbClr val="E8DED8">
                    <a:lumMod val="10000"/>
                  </a:srgbClr>
                </a:solidFill>
                <a:latin typeface="+mn-lt"/>
              </a:rPr>
              <a:t> on </a:t>
            </a:r>
            <a:r>
              <a:rPr lang="tr-TR" sz="1200" kern="1200" dirty="0" err="1" smtClean="0">
                <a:solidFill>
                  <a:srgbClr val="E8DED8">
                    <a:lumMod val="10000"/>
                  </a:srgbClr>
                </a:solidFill>
                <a:latin typeface="+mn-lt"/>
              </a:rPr>
              <a:t>Procurement</a:t>
            </a:r>
            <a:r>
              <a:rPr lang="tr-TR" sz="1200" kern="1200" dirty="0" smtClean="0">
                <a:solidFill>
                  <a:srgbClr val="E8DED8">
                    <a:lumMod val="10000"/>
                  </a:srgbClr>
                </a:solidFill>
                <a:latin typeface="+mn-lt"/>
              </a:rPr>
              <a:t>, World Bank </a:t>
            </a:r>
            <a:r>
              <a:rPr lang="tr-TR" sz="1200" kern="1200" dirty="0" err="1" smtClean="0">
                <a:solidFill>
                  <a:srgbClr val="E8DED8">
                    <a:lumMod val="10000"/>
                  </a:srgbClr>
                </a:solidFill>
                <a:latin typeface="+mn-lt"/>
              </a:rPr>
              <a:t>Procurement</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Guidelines</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etc</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The</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enactment</a:t>
            </a:r>
            <a:r>
              <a:rPr lang="tr-TR" sz="1200" kern="1200" baseline="0" dirty="0" smtClean="0">
                <a:solidFill>
                  <a:srgbClr val="E8DED8">
                    <a:lumMod val="10000"/>
                  </a:srgbClr>
                </a:solidFill>
                <a:latin typeface="+mn-lt"/>
              </a:rPr>
              <a:t> of a </a:t>
            </a:r>
            <a:r>
              <a:rPr lang="tr-TR" sz="1200" kern="1200" baseline="0" dirty="0" err="1" smtClean="0">
                <a:solidFill>
                  <a:srgbClr val="E8DED8">
                    <a:lumMod val="10000"/>
                  </a:srgbClr>
                </a:solidFill>
                <a:latin typeface="+mn-lt"/>
              </a:rPr>
              <a:t>new</a:t>
            </a:r>
            <a:r>
              <a:rPr lang="tr-TR" sz="1200" kern="1200" baseline="0" dirty="0" smtClean="0">
                <a:solidFill>
                  <a:srgbClr val="E8DED8">
                    <a:lumMod val="10000"/>
                  </a:srgbClr>
                </a:solidFill>
                <a:latin typeface="+mn-lt"/>
              </a:rPr>
              <a:t> </a:t>
            </a:r>
            <a:r>
              <a:rPr lang="tr-TR" sz="1200" kern="1200" baseline="0" dirty="0" err="1" smtClean="0">
                <a:solidFill>
                  <a:srgbClr val="E8DED8">
                    <a:lumMod val="10000"/>
                  </a:srgbClr>
                </a:solidFill>
                <a:latin typeface="+mn-lt"/>
              </a:rPr>
              <a:t>public</a:t>
            </a:r>
            <a:r>
              <a:rPr lang="tr-TR" sz="1200" kern="1200" baseline="0" dirty="0" smtClean="0">
                <a:solidFill>
                  <a:srgbClr val="E8DED8">
                    <a:lumMod val="10000"/>
                  </a:srgbClr>
                </a:solidFill>
                <a:latin typeface="+mn-lt"/>
              </a:rPr>
              <a:t> </a:t>
            </a:r>
            <a:r>
              <a:rPr lang="tr-TR" sz="1200" kern="1200" baseline="0" dirty="0" err="1" smtClean="0">
                <a:solidFill>
                  <a:srgbClr val="E8DED8">
                    <a:lumMod val="10000"/>
                  </a:srgbClr>
                </a:solidFill>
                <a:latin typeface="+mn-lt"/>
              </a:rPr>
              <a:t>procurement</a:t>
            </a:r>
            <a:r>
              <a:rPr lang="tr-TR" sz="1200" kern="1200" baseline="0" dirty="0" smtClean="0">
                <a:solidFill>
                  <a:srgbClr val="E8DED8">
                    <a:lumMod val="10000"/>
                  </a:srgbClr>
                </a:solidFill>
                <a:latin typeface="+mn-lt"/>
              </a:rPr>
              <a:t> </a:t>
            </a:r>
            <a:r>
              <a:rPr lang="tr-TR" sz="1200" kern="1200" baseline="0" dirty="0" err="1" smtClean="0">
                <a:solidFill>
                  <a:srgbClr val="E8DED8">
                    <a:lumMod val="10000"/>
                  </a:srgbClr>
                </a:solidFill>
                <a:latin typeface="+mn-lt"/>
              </a:rPr>
              <a:t>law</a:t>
            </a:r>
            <a:r>
              <a:rPr lang="tr-TR" sz="1200" kern="1200" baseline="0" dirty="0" smtClean="0">
                <a:solidFill>
                  <a:srgbClr val="E8DED8">
                    <a:lumMod val="10000"/>
                  </a:srgbClr>
                </a:solidFill>
                <a:latin typeface="+mn-lt"/>
              </a:rPr>
              <a:t> </a:t>
            </a:r>
            <a:r>
              <a:rPr lang="tr-TR" sz="1200" kern="1200" baseline="0" dirty="0" err="1" smtClean="0">
                <a:solidFill>
                  <a:srgbClr val="E8DED8">
                    <a:lumMod val="10000"/>
                  </a:srgbClr>
                </a:solidFill>
                <a:latin typeface="+mn-lt"/>
              </a:rPr>
              <a:t>compatible</a:t>
            </a:r>
            <a:r>
              <a:rPr lang="tr-TR" sz="1200" kern="1200" baseline="0" dirty="0" smtClean="0">
                <a:solidFill>
                  <a:srgbClr val="E8DED8">
                    <a:lumMod val="10000"/>
                  </a:srgbClr>
                </a:solidFill>
                <a:latin typeface="+mn-lt"/>
              </a:rPr>
              <a:t> </a:t>
            </a:r>
            <a:r>
              <a:rPr lang="tr-TR" sz="1200" kern="1200" baseline="0" dirty="0" err="1" smtClean="0">
                <a:solidFill>
                  <a:srgbClr val="E8DED8">
                    <a:lumMod val="10000"/>
                  </a:srgbClr>
                </a:solidFill>
                <a:latin typeface="+mn-lt"/>
              </a:rPr>
              <a:t>with</a:t>
            </a:r>
            <a:r>
              <a:rPr lang="tr-TR" sz="1200" kern="1200" baseline="0" dirty="0" smtClean="0">
                <a:solidFill>
                  <a:srgbClr val="E8DED8">
                    <a:lumMod val="10000"/>
                  </a:srgbClr>
                </a:solidFill>
                <a:latin typeface="+mn-lt"/>
              </a:rPr>
              <a:t> </a:t>
            </a:r>
            <a:r>
              <a:rPr lang="tr-TR" sz="1200" kern="1200" baseline="0" dirty="0" err="1" smtClean="0">
                <a:solidFill>
                  <a:srgbClr val="E8DED8">
                    <a:lumMod val="10000"/>
                  </a:srgbClr>
                </a:solidFill>
                <a:latin typeface="+mn-lt"/>
              </a:rPr>
              <a:t>international</a:t>
            </a:r>
            <a:r>
              <a:rPr lang="tr-TR" sz="1200" kern="1200" baseline="0" dirty="0" smtClean="0">
                <a:solidFill>
                  <a:srgbClr val="E8DED8">
                    <a:lumMod val="10000"/>
                  </a:srgbClr>
                </a:solidFill>
                <a:latin typeface="+mn-lt"/>
              </a:rPr>
              <a:t> </a:t>
            </a:r>
            <a:r>
              <a:rPr lang="tr-TR" sz="1200" kern="1200" baseline="0" dirty="0" err="1" smtClean="0">
                <a:solidFill>
                  <a:srgbClr val="E8DED8">
                    <a:lumMod val="10000"/>
                  </a:srgbClr>
                </a:solidFill>
                <a:latin typeface="+mn-lt"/>
              </a:rPr>
              <a:t>instruments</a:t>
            </a:r>
            <a:r>
              <a:rPr lang="tr-TR" sz="1200" kern="1200" baseline="0" dirty="0" smtClean="0">
                <a:solidFill>
                  <a:srgbClr val="E8DED8">
                    <a:lumMod val="10000"/>
                  </a:srgbClr>
                </a:solidFill>
                <a:latin typeface="+mn-lt"/>
              </a:rPr>
              <a:t> </a:t>
            </a:r>
            <a:r>
              <a:rPr lang="tr-TR" sz="1200" kern="1200" baseline="0" dirty="0" err="1" smtClean="0">
                <a:solidFill>
                  <a:srgbClr val="E8DED8">
                    <a:lumMod val="10000"/>
                  </a:srgbClr>
                </a:solidFill>
                <a:latin typeface="+mn-lt"/>
              </a:rPr>
              <a:t>was</a:t>
            </a:r>
            <a:r>
              <a:rPr lang="tr-TR" sz="1200" kern="1200" baseline="0" dirty="0" smtClean="0">
                <a:solidFill>
                  <a:srgbClr val="E8DED8">
                    <a:lumMod val="10000"/>
                  </a:srgbClr>
                </a:solidFill>
                <a:latin typeface="+mn-lt"/>
              </a:rPr>
              <a:t> an </a:t>
            </a:r>
            <a:r>
              <a:rPr lang="tr-TR" sz="1200" kern="1200" baseline="0" dirty="0" err="1" smtClean="0">
                <a:solidFill>
                  <a:srgbClr val="E8DED8">
                    <a:lumMod val="10000"/>
                  </a:srgbClr>
                </a:solidFill>
                <a:latin typeface="+mn-lt"/>
              </a:rPr>
              <a:t>important</a:t>
            </a:r>
            <a:r>
              <a:rPr lang="tr-TR" sz="1200" kern="1200" baseline="0" dirty="0" smtClean="0">
                <a:solidFill>
                  <a:srgbClr val="E8DED8">
                    <a:lumMod val="10000"/>
                  </a:srgbClr>
                </a:solidFill>
                <a:latin typeface="+mn-lt"/>
              </a:rPr>
              <a:t> </a:t>
            </a:r>
            <a:r>
              <a:rPr lang="tr-TR" sz="1200" kern="1200" baseline="0" dirty="0" err="1" smtClean="0">
                <a:solidFill>
                  <a:srgbClr val="E8DED8">
                    <a:lumMod val="10000"/>
                  </a:srgbClr>
                </a:solidFill>
                <a:latin typeface="+mn-lt"/>
              </a:rPr>
              <a:t>public</a:t>
            </a:r>
            <a:r>
              <a:rPr lang="tr-TR" sz="1200" kern="1200" baseline="0" dirty="0" smtClean="0">
                <a:solidFill>
                  <a:srgbClr val="E8DED8">
                    <a:lumMod val="10000"/>
                  </a:srgbClr>
                </a:solidFill>
                <a:latin typeface="+mn-lt"/>
              </a:rPr>
              <a:t> reform.</a:t>
            </a:r>
            <a:endParaRPr lang="en-US" sz="1200" kern="1200" dirty="0" smtClean="0">
              <a:solidFill>
                <a:srgbClr val="E8DED8">
                  <a:lumMod val="10000"/>
                </a:srgbClr>
              </a:solidFill>
              <a:latin typeface="+mn-lt"/>
            </a:endParaRPr>
          </a:p>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6</a:t>
            </a:fld>
            <a:endParaRPr lang="en-US"/>
          </a:p>
        </p:txBody>
      </p:sp>
    </p:spTree>
    <p:extLst>
      <p:ext uri="{BB962C8B-B14F-4D97-AF65-F5344CB8AC3E}">
        <p14:creationId xmlns:p14="http://schemas.microsoft.com/office/powerpoint/2010/main" val="150929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P</a:t>
            </a:r>
            <a:r>
              <a:rPr lang="tr-TR" baseline="0" dirty="0" err="1" smtClean="0"/>
              <a:t>erformance</a:t>
            </a:r>
            <a:r>
              <a:rPr lang="tr-TR" baseline="0" dirty="0" smtClean="0"/>
              <a:t> of </a:t>
            </a:r>
            <a:r>
              <a:rPr lang="tr-TR" baseline="0" dirty="0" err="1" smtClean="0"/>
              <a:t>public</a:t>
            </a:r>
            <a:r>
              <a:rPr lang="tr-TR" baseline="0" dirty="0" smtClean="0"/>
              <a:t> </a:t>
            </a:r>
            <a:r>
              <a:rPr lang="tr-TR" baseline="0" dirty="0" err="1" smtClean="0"/>
              <a:t>procurement</a:t>
            </a:r>
            <a:r>
              <a:rPr lang="tr-TR" baseline="0" dirty="0" smtClean="0"/>
              <a:t> </a:t>
            </a:r>
            <a:r>
              <a:rPr lang="tr-TR" baseline="0" dirty="0" err="1" smtClean="0"/>
              <a:t>was</a:t>
            </a:r>
            <a:r>
              <a:rPr lang="tr-TR" baseline="0" dirty="0" smtClean="0"/>
              <a:t> </a:t>
            </a:r>
            <a:r>
              <a:rPr lang="tr-TR" baseline="0" dirty="0" err="1" smtClean="0"/>
              <a:t>measured</a:t>
            </a:r>
            <a:r>
              <a:rPr lang="tr-TR" baseline="0" dirty="0" smtClean="0"/>
              <a:t> at </a:t>
            </a:r>
            <a:r>
              <a:rPr lang="tr-TR" baseline="0" dirty="0" err="1" smtClean="0"/>
              <a:t>three</a:t>
            </a:r>
            <a:r>
              <a:rPr lang="tr-TR" baseline="0" dirty="0" smtClean="0"/>
              <a:t> </a:t>
            </a:r>
            <a:r>
              <a:rPr lang="tr-TR" baseline="0" dirty="0" err="1" smtClean="0"/>
              <a:t>levels</a:t>
            </a:r>
            <a:r>
              <a:rPr lang="tr-TR" baseline="0" dirty="0" smtClean="0"/>
              <a:t> </a:t>
            </a:r>
            <a:r>
              <a:rPr lang="tr-TR" baseline="0" dirty="0" err="1" smtClean="0"/>
              <a:t>using</a:t>
            </a:r>
            <a:r>
              <a:rPr lang="tr-TR" baseline="0" dirty="0" smtClean="0"/>
              <a:t> </a:t>
            </a:r>
            <a:r>
              <a:rPr lang="tr-TR" baseline="0" dirty="0" err="1" smtClean="0"/>
              <a:t>several</a:t>
            </a:r>
            <a:r>
              <a:rPr lang="tr-TR" baseline="0" dirty="0" smtClean="0"/>
              <a:t> </a:t>
            </a:r>
            <a:r>
              <a:rPr lang="tr-TR" baseline="0" dirty="0" err="1" smtClean="0"/>
              <a:t>parameters</a:t>
            </a:r>
            <a:r>
              <a:rPr lang="tr-TR" baseline="0" dirty="0" smtClean="0"/>
              <a:t>.</a:t>
            </a:r>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7</a:t>
            </a:fld>
            <a:endParaRPr lang="en-US"/>
          </a:p>
        </p:txBody>
      </p:sp>
    </p:spTree>
    <p:extLst>
      <p:ext uri="{BB962C8B-B14F-4D97-AF65-F5344CB8AC3E}">
        <p14:creationId xmlns:p14="http://schemas.microsoft.com/office/powerpoint/2010/main" val="1845757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t>
            </a:r>
            <a:r>
              <a:rPr lang="tr-TR" dirty="0" err="1" smtClean="0"/>
              <a:t>national</a:t>
            </a:r>
            <a:r>
              <a:rPr lang="tr-TR" dirty="0" smtClean="0"/>
              <a:t> (meta) </a:t>
            </a:r>
            <a:r>
              <a:rPr lang="tr-TR" dirty="0" err="1" smtClean="0"/>
              <a:t>level</a:t>
            </a:r>
            <a:r>
              <a:rPr lang="tr-TR" dirty="0" smtClean="0"/>
              <a:t>, </a:t>
            </a:r>
            <a:r>
              <a:rPr lang="tr-TR" dirty="0" err="1" smtClean="0"/>
              <a:t>assesment</a:t>
            </a:r>
            <a:r>
              <a:rPr lang="tr-TR" baseline="0" dirty="0" smtClean="0"/>
              <a:t> of</a:t>
            </a:r>
            <a:r>
              <a:rPr lang="tr-TR" dirty="0" smtClean="0"/>
              <a:t> </a:t>
            </a:r>
            <a:r>
              <a:rPr lang="tr-TR" dirty="0" err="1" smtClean="0"/>
              <a:t>performance</a:t>
            </a:r>
            <a:r>
              <a:rPr lang="tr-TR" baseline="0" dirty="0" smtClean="0"/>
              <a:t> </a:t>
            </a:r>
            <a:r>
              <a:rPr lang="tr-TR" baseline="0" dirty="0" err="1" smtClean="0"/>
              <a:t>was</a:t>
            </a:r>
            <a:r>
              <a:rPr lang="tr-TR" baseline="0" dirty="0" smtClean="0"/>
              <a:t> </a:t>
            </a:r>
            <a:r>
              <a:rPr lang="tr-TR" baseline="0" dirty="0" err="1" smtClean="0"/>
              <a:t>based</a:t>
            </a:r>
            <a:r>
              <a:rPr lang="tr-TR" baseline="0" dirty="0" smtClean="0"/>
              <a:t> on </a:t>
            </a:r>
            <a:r>
              <a:rPr lang="tr-TR" dirty="0" err="1" smtClean="0"/>
              <a:t>regulation</a:t>
            </a:r>
            <a:r>
              <a:rPr lang="tr-TR" dirty="0" smtClean="0"/>
              <a:t>, </a:t>
            </a:r>
            <a:r>
              <a:rPr lang="tr-TR" dirty="0" err="1" smtClean="0"/>
              <a:t>guidance</a:t>
            </a:r>
            <a:r>
              <a:rPr lang="tr-TR" dirty="0" smtClean="0"/>
              <a:t> </a:t>
            </a:r>
            <a:r>
              <a:rPr lang="tr-TR" dirty="0" err="1" smtClean="0"/>
              <a:t>and</a:t>
            </a:r>
            <a:r>
              <a:rPr lang="tr-TR" dirty="0" smtClean="0"/>
              <a:t> </a:t>
            </a:r>
            <a:r>
              <a:rPr lang="tr-TR" dirty="0" err="1" smtClean="0"/>
              <a:t>dispure</a:t>
            </a:r>
            <a:r>
              <a:rPr lang="tr-TR" dirty="0" smtClean="0"/>
              <a:t> </a:t>
            </a:r>
            <a:r>
              <a:rPr lang="tr-TR" dirty="0" err="1" smtClean="0"/>
              <a:t>resolution</a:t>
            </a:r>
            <a:r>
              <a:rPr lang="tr-TR" dirty="0" smtClean="0"/>
              <a:t>.</a:t>
            </a:r>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8</a:t>
            </a:fld>
            <a:endParaRPr lang="en-US"/>
          </a:p>
        </p:txBody>
      </p:sp>
    </p:spTree>
    <p:extLst>
      <p:ext uri="{BB962C8B-B14F-4D97-AF65-F5344CB8AC3E}">
        <p14:creationId xmlns:p14="http://schemas.microsoft.com/office/powerpoint/2010/main" val="168373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t>
            </a:r>
            <a:r>
              <a:rPr lang="tr-TR" dirty="0" err="1" smtClean="0"/>
              <a:t>macro</a:t>
            </a:r>
            <a:r>
              <a:rPr lang="tr-TR" dirty="0" smtClean="0"/>
              <a:t> </a:t>
            </a:r>
            <a:r>
              <a:rPr lang="tr-TR" dirty="0" err="1" smtClean="0"/>
              <a:t>level</a:t>
            </a:r>
            <a:r>
              <a:rPr lang="tr-TR" dirty="0" smtClean="0"/>
              <a:t>, </a:t>
            </a:r>
            <a:r>
              <a:rPr lang="tr-TR" dirty="0" err="1" smtClean="0"/>
              <a:t>performance</a:t>
            </a:r>
            <a:r>
              <a:rPr lang="tr-TR" dirty="0" smtClean="0"/>
              <a:t> </a:t>
            </a:r>
            <a:r>
              <a:rPr lang="tr-TR" dirty="0" err="1" smtClean="0"/>
              <a:t>was</a:t>
            </a:r>
            <a:r>
              <a:rPr lang="tr-TR" dirty="0" smtClean="0"/>
              <a:t> </a:t>
            </a:r>
            <a:r>
              <a:rPr lang="tr-TR" dirty="0" err="1" smtClean="0"/>
              <a:t>measured</a:t>
            </a:r>
            <a:r>
              <a:rPr lang="tr-TR" dirty="0" smtClean="0"/>
              <a:t> </a:t>
            </a:r>
            <a:r>
              <a:rPr lang="tr-TR" dirty="0" err="1" smtClean="0"/>
              <a:t>based</a:t>
            </a:r>
            <a:r>
              <a:rPr lang="tr-TR" dirty="0" smtClean="0"/>
              <a:t> on </a:t>
            </a:r>
            <a:r>
              <a:rPr lang="tr-TR" dirty="0" err="1" smtClean="0"/>
              <a:t>contracting</a:t>
            </a:r>
            <a:r>
              <a:rPr lang="tr-TR" dirty="0" smtClean="0"/>
              <a:t> </a:t>
            </a:r>
            <a:r>
              <a:rPr lang="tr-TR" dirty="0" err="1" smtClean="0"/>
              <a:t>authorities</a:t>
            </a:r>
            <a:r>
              <a:rPr lang="tr-TR" baseline="0" dirty="0" smtClean="0"/>
              <a:t>’ </a:t>
            </a:r>
            <a:r>
              <a:rPr lang="tr-TR" baseline="0" dirty="0" err="1" smtClean="0"/>
              <a:t>activities</a:t>
            </a:r>
            <a:r>
              <a:rPr lang="tr-TR" baseline="0" dirty="0" smtClean="0"/>
              <a:t>, </a:t>
            </a:r>
            <a:r>
              <a:rPr lang="tr-TR" dirty="0" err="1" smtClean="0"/>
              <a:t>taking</a:t>
            </a:r>
            <a:r>
              <a:rPr lang="tr-TR" baseline="0" dirty="0" smtClean="0"/>
              <a:t> </a:t>
            </a:r>
            <a:r>
              <a:rPr lang="tr-TR" baseline="0" dirty="0" err="1" smtClean="0"/>
              <a:t>into</a:t>
            </a:r>
            <a:r>
              <a:rPr lang="tr-TR" baseline="0" dirty="0" smtClean="0"/>
              <a:t> </a:t>
            </a:r>
            <a:r>
              <a:rPr lang="tr-TR" baseline="0" dirty="0" err="1" smtClean="0"/>
              <a:t>account</a:t>
            </a:r>
            <a:r>
              <a:rPr lang="tr-TR" baseline="0" dirty="0" smtClean="0"/>
              <a:t> </a:t>
            </a:r>
            <a:r>
              <a:rPr lang="tr-TR" baseline="0" dirty="0" err="1" smtClean="0"/>
              <a:t>PPA’s</a:t>
            </a:r>
            <a:r>
              <a:rPr lang="tr-TR" baseline="0" dirty="0" smtClean="0"/>
              <a:t> </a:t>
            </a:r>
            <a:r>
              <a:rPr lang="tr-TR" baseline="0" dirty="0" err="1" smtClean="0"/>
              <a:t>activities</a:t>
            </a:r>
            <a:r>
              <a:rPr lang="tr-TR" baseline="0" dirty="0" smtClean="0"/>
              <a:t>. </a:t>
            </a:r>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9</a:t>
            </a:fld>
            <a:endParaRPr lang="en-US"/>
          </a:p>
        </p:txBody>
      </p:sp>
    </p:spTree>
    <p:extLst>
      <p:ext uri="{BB962C8B-B14F-4D97-AF65-F5344CB8AC3E}">
        <p14:creationId xmlns:p14="http://schemas.microsoft.com/office/powerpoint/2010/main" val="3642423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6988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AF36A090-630A-D44A-8AB5-9A8D4E0C2967}" type="slidenum">
              <a:rPr lang="es-ES"/>
              <a:pPr/>
              <a:t>‹#›</a:t>
            </a:fld>
            <a:endParaRPr lang="es-ES"/>
          </a:p>
        </p:txBody>
      </p:sp>
    </p:spTree>
    <p:extLst>
      <p:ext uri="{BB962C8B-B14F-4D97-AF65-F5344CB8AC3E}">
        <p14:creationId xmlns:p14="http://schemas.microsoft.com/office/powerpoint/2010/main" val="271269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7ACC9CC-B6D1-A147-9FC4-E2C9D78C47AF}" type="slidenum">
              <a:rPr lang="es-ES"/>
              <a:pPr/>
              <a:t>‹#›</a:t>
            </a:fld>
            <a:endParaRPr lang="es-ES"/>
          </a:p>
        </p:txBody>
      </p:sp>
    </p:spTree>
    <p:extLst>
      <p:ext uri="{BB962C8B-B14F-4D97-AF65-F5344CB8AC3E}">
        <p14:creationId xmlns:p14="http://schemas.microsoft.com/office/powerpoint/2010/main" val="292548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F0C43D99-67DB-F349-AD06-E80F550CFEDD}" type="slidenum">
              <a:rPr lang="es-ES"/>
              <a:pPr/>
              <a:t>‹#›</a:t>
            </a:fld>
            <a:endParaRPr lang="es-ES"/>
          </a:p>
        </p:txBody>
      </p:sp>
    </p:spTree>
    <p:extLst>
      <p:ext uri="{BB962C8B-B14F-4D97-AF65-F5344CB8AC3E}">
        <p14:creationId xmlns:p14="http://schemas.microsoft.com/office/powerpoint/2010/main" val="444930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FECE07C-FBE3-3D41-84EA-158064EFA6B4}" type="slidenum">
              <a:rPr lang="es-ES"/>
              <a:pPr/>
              <a:t>‹#›</a:t>
            </a:fld>
            <a:endParaRPr lang="es-ES"/>
          </a:p>
        </p:txBody>
      </p:sp>
    </p:spTree>
    <p:extLst>
      <p:ext uri="{BB962C8B-B14F-4D97-AF65-F5344CB8AC3E}">
        <p14:creationId xmlns:p14="http://schemas.microsoft.com/office/powerpoint/2010/main" val="426982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789ED362-49BB-0B46-B3F5-8B9D2820D8F9}" type="slidenum">
              <a:rPr lang="es-ES"/>
              <a:pPr/>
              <a:t>‹#›</a:t>
            </a:fld>
            <a:endParaRPr lang="es-ES"/>
          </a:p>
        </p:txBody>
      </p:sp>
    </p:spTree>
    <p:extLst>
      <p:ext uri="{BB962C8B-B14F-4D97-AF65-F5344CB8AC3E}">
        <p14:creationId xmlns:p14="http://schemas.microsoft.com/office/powerpoint/2010/main" val="226321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B6B68C43-E7C3-AB45-A819-38A7EA386792}" type="slidenum">
              <a:rPr lang="es-ES"/>
              <a:pPr/>
              <a:t>‹#›</a:t>
            </a:fld>
            <a:endParaRPr lang="es-ES"/>
          </a:p>
        </p:txBody>
      </p:sp>
    </p:spTree>
    <p:extLst>
      <p:ext uri="{BB962C8B-B14F-4D97-AF65-F5344CB8AC3E}">
        <p14:creationId xmlns:p14="http://schemas.microsoft.com/office/powerpoint/2010/main" val="307581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2FC58F48-998B-AB46-9C02-C1F360A99DF8}" type="slidenum">
              <a:rPr lang="es-ES"/>
              <a:pPr/>
              <a:t>‹#›</a:t>
            </a:fld>
            <a:endParaRPr lang="es-ES"/>
          </a:p>
        </p:txBody>
      </p:sp>
    </p:spTree>
    <p:extLst>
      <p:ext uri="{BB962C8B-B14F-4D97-AF65-F5344CB8AC3E}">
        <p14:creationId xmlns:p14="http://schemas.microsoft.com/office/powerpoint/2010/main" val="175514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4A3C9A4A-D61C-C148-852F-ABB0D8C09333}" type="slidenum">
              <a:rPr lang="es-ES"/>
              <a:pPr/>
              <a:t>‹#›</a:t>
            </a:fld>
            <a:endParaRPr lang="es-ES"/>
          </a:p>
        </p:txBody>
      </p:sp>
    </p:spTree>
    <p:extLst>
      <p:ext uri="{BB962C8B-B14F-4D97-AF65-F5344CB8AC3E}">
        <p14:creationId xmlns:p14="http://schemas.microsoft.com/office/powerpoint/2010/main" val="67178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B3270F4A-928D-1B4B-9A0C-857AB4F388AE}" type="slidenum">
              <a:rPr lang="es-ES"/>
              <a:pPr/>
              <a:t>‹#›</a:t>
            </a:fld>
            <a:endParaRPr lang="es-ES"/>
          </a:p>
        </p:txBody>
      </p:sp>
    </p:spTree>
    <p:extLst>
      <p:ext uri="{BB962C8B-B14F-4D97-AF65-F5344CB8AC3E}">
        <p14:creationId xmlns:p14="http://schemas.microsoft.com/office/powerpoint/2010/main" val="3817463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9D839ED2-415A-D149-9608-DE18DAF49F72}" type="slidenum">
              <a:rPr lang="es-ES"/>
              <a:pPr/>
              <a:t>‹#›</a:t>
            </a:fld>
            <a:endParaRPr lang="es-ES"/>
          </a:p>
        </p:txBody>
      </p:sp>
    </p:spTree>
    <p:extLst>
      <p:ext uri="{BB962C8B-B14F-4D97-AF65-F5344CB8AC3E}">
        <p14:creationId xmlns:p14="http://schemas.microsoft.com/office/powerpoint/2010/main" val="387695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6426DCA9-2B17-4C4C-9D8C-5DD201452DA5}" type="slidenum">
              <a:rPr lang="es-ES"/>
              <a:pPr/>
              <a:t>‹#›</a:t>
            </a:fld>
            <a:endParaRPr lang="es-ES"/>
          </a:p>
        </p:txBody>
      </p:sp>
    </p:spTree>
    <p:extLst>
      <p:ext uri="{BB962C8B-B14F-4D97-AF65-F5344CB8AC3E}">
        <p14:creationId xmlns:p14="http://schemas.microsoft.com/office/powerpoint/2010/main" val="263737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02B39878-8FEB-6E4D-AB7F-0B8D26C17056}"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rial" charset="0"/>
        </a:defRPr>
      </a:lvl2pPr>
      <a:lvl3pPr algn="ctr" rtl="0" fontAlgn="base">
        <a:spcBef>
          <a:spcPct val="0"/>
        </a:spcBef>
        <a:spcAft>
          <a:spcPct val="0"/>
        </a:spcAft>
        <a:defRPr sz="4400">
          <a:solidFill>
            <a:schemeClr val="tx2"/>
          </a:solidFill>
          <a:latin typeface="Arial" charset="0"/>
          <a:ea typeface="ＭＳ Ｐゴシック" charset="0"/>
          <a:cs typeface="Arial" charset="0"/>
        </a:defRPr>
      </a:lvl3pPr>
      <a:lvl4pPr algn="ctr" rtl="0" fontAlgn="base">
        <a:spcBef>
          <a:spcPct val="0"/>
        </a:spcBef>
        <a:spcAft>
          <a:spcPct val="0"/>
        </a:spcAft>
        <a:defRPr sz="4400">
          <a:solidFill>
            <a:schemeClr val="tx2"/>
          </a:solidFill>
          <a:latin typeface="Arial" charset="0"/>
          <a:ea typeface="ＭＳ Ｐゴシック" charset="0"/>
          <a:cs typeface="Arial" charset="0"/>
        </a:defRPr>
      </a:lvl4pPr>
      <a:lvl5pPr algn="ctr" rtl="0" fontAlgn="base">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tr/url?sa=i&amp;rct=j&amp;q=ekap&amp;source=images&amp;cd=&amp;cad=rja&amp;docid=52t8Cf5z-i6ePM&amp;tbnid=z3Wxo9s6PEGYrM:&amp;ved=0CAUQjRw&amp;url=http://www.idriskurtum.com.tr/?p=1553&amp;ei=T7NiUdfZAo6xPMT2gIAL&amp;bvm=bv.44770516,d.ZGU&amp;psig=AFQjCNHD3AJ8JoyT07fOwM8pJLMsOzgbTA&amp;ust=13655093171433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www.google.com.tr/url?sa=i&amp;rct=j&amp;q=strategic+procurement&amp;source=images&amp;cd=&amp;cad=rja&amp;docid=t2jdqPFQFF-OzM&amp;tbnid=vUKEWETl9D-IwM:&amp;ved=0CAUQjRw&amp;url=http://www.cnmoony.com/china_procurement_service_en_ver&amp;ei=ob9iUYleh6w9odGBOA&amp;bvm=bv.44770516,d.bGE&amp;psig=AFQjCNFQReDQyFPGRpvB8zX9xoqzXJ5tYg&amp;ust=1365512467402437"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6.jpeg"/><Relationship Id="rId5" Type="http://schemas.openxmlformats.org/officeDocument/2006/relationships/diagramQuickStyle" Target="../diagrams/quickStyle4.xml"/><Relationship Id="rId10" Type="http://schemas.openxmlformats.org/officeDocument/2006/relationships/hyperlink" Target="http://www.google.com.tr/url?sa=i&amp;rct=j&amp;q=long+term+approach&amp;source=images&amp;cd=&amp;cad=rja&amp;docid=G-pxWcfVKKWEwM&amp;tbnid=5zTxl8Yvwb0QMM:&amp;ved=0CAUQjRw&amp;url=http://londongigabyte.com/approach.html&amp;ei=ncBiUaOaAsXbOuOVgZgK&amp;bvm=bv.44770516,d.bGE&amp;psig=AFQjCNFCCS4lY28tuN_4ozY1CTp07UwMVg&amp;ust=1365512704371936" TargetMode="External"/><Relationship Id="rId4" Type="http://schemas.openxmlformats.org/officeDocument/2006/relationships/diagramLayout" Target="../diagrams/layout4.xml"/><Relationship Id="rId9"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tr/url?sa=i&amp;rct=j&amp;q=value+for+money&amp;source=images&amp;cd=&amp;cad=rja&amp;docid=cjcvg1es9xn8AM&amp;tbnid=0vxsYL5jPCk91M:&amp;ved=0CAUQjRw&amp;url=http://www.sentinelha.org.uk/vfm&amp;ei=m9liUdyBOIPuOvLsgLgD&amp;bvm=bv.44770516,d.Yms&amp;psig=AFQjCNG99FuoaP2QII0SYrjBcgyymEF9tQ&amp;ust=136551893540176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m.tr/url?sa=i&amp;rct=j&amp;q=value+for+money&amp;source=images&amp;cd=&amp;cad=rja&amp;docid=jBtJDusAo3aMYM&amp;tbnid=pHCrxMQKQA6KsM:&amp;ved=0CAUQjRw&amp;url=http://www.guardian.co.uk/housing-network/2012/apr/11/demonstrating-value-for-money-social-housing&amp;ei=KNpiUd_hNsjtOsXogPAE&amp;bvm=bv.44770516,d.ZWU&amp;psig=AFQjCNFkQFQ3_lyBQfNQ1zNQkYl473IIdQ&amp;ust=1365519207665648"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tr/url?sa=i&amp;rct=j&amp;q=kamu+ihale+kurumu&amp;source=images&amp;cd=&amp;cad=rja&amp;docid=g-sXl8PCRrcQCM&amp;tbnid=68UTSgynjMZ57M:&amp;ved=0CAUQjRw&amp;url=http://www.haberturk.com/yasam/haber/715474-kamu-ihale-kurumuna-operasyon-23-gozalti&amp;ei=1WJiUduxCcm-Pe39gNAH&amp;bvm=bv.44770516,d.ZGU&amp;psig=AFQjCNE5j8wfxnIN8UI00FaiIcC7f3nU9g&amp;ust=136548864405567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google.com.tr/url?sa=i&amp;rct=j&amp;q=world+bank&amp;source=images&amp;cd=&amp;cad=rja&amp;docid=vp4EWsT_2lalbM&amp;tbnid=ypch-NosqceZhM:&amp;ved=0CAUQjRw&amp;url=http://www.uzdaily.com/articles-id-21807.htm&amp;ei=UWViUfuLIoSPO96agKAI&amp;bvm=bv.44770516,d.ZGU&amp;psig=AFQjCNHkPlvKH7KQNzDOyKRtKA6C6gpOTg&amp;ust=1365489302242627" TargetMode="External"/><Relationship Id="rId7" Type="http://schemas.openxmlformats.org/officeDocument/2006/relationships/hyperlink" Target="http://www.google.com.tr/url?sa=i&amp;rct=j&amp;q=uncitral&amp;source=images&amp;cd=&amp;cad=rja&amp;docid=hT_T7TvVd5cbkM&amp;tbnid=wvmi5fRWSgnfQM:&amp;ved=0CAUQjRw&amp;url=http://www.fostermoore.com/?tag=uncitral&amp;ei=42ViUfqsGILdOvOvgfgF&amp;bvm=bv.44770516,d.ZGU&amp;psig=AFQjCNHVrlYdxAryRbJsDC_TgkrEBOk1xg&amp;ust=136548948428764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google.com.tr/url?sa=i&amp;rct=j&amp;q=eu&amp;source=images&amp;cd=&amp;cad=rja&amp;docid=_MJAcfX5W4YTzM&amp;tbnid=bqe0FUl88rVgeM:&amp;ved=0CAUQjRw&amp;url=http://www.dimiter.eu/Eurlex2.html&amp;ei=i2ViUbLgOMOmPf6VgLgM&amp;bvm=bv.44770516,d.ZGU&amp;psig=AFQjCNHvX3PsT3tvSECj3PliHtDcAw86tg&amp;ust=1365489406110711" TargetMode="Externa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hyperlink" Target="http://www.google.com.tr/url?sa=i&amp;rct=j&amp;q=world+trade+organization&amp;source=images&amp;cd=&amp;cad=rja&amp;docid=3w2Qw7dBPi3HoM&amp;tbnid=QjyPZdG-3-bCAM:&amp;ved=0CAUQjRw&amp;url=http://www.brazil-works.com/brazil-and-the-u-s-to-continue-bilateral-accord-on-cotton/&amp;ei=CWdiUY49hcM7-JGBqAo&amp;bvm=bv.44770516,d.ZWU&amp;psig=AFQjCNGZCs1x0bypCALxIaJKJbUn9-UyrA&amp;ust=1365489763126442"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4067944" y="4437112"/>
            <a:ext cx="4968552" cy="1440159"/>
          </a:xfrm>
          <a:noFill/>
          <a:ln/>
        </p:spPr>
        <p:txBody>
          <a:bodyPr/>
          <a:lstStyle/>
          <a:p>
            <a:r>
              <a:rPr lang="tr-TR" sz="3200" b="1" dirty="0" smtClean="0">
                <a:solidFill>
                  <a:schemeClr val="bg1"/>
                </a:solidFill>
              </a:rPr>
              <a:t/>
            </a:r>
            <a:br>
              <a:rPr lang="tr-TR" sz="3200" b="1" dirty="0" smtClean="0">
                <a:solidFill>
                  <a:schemeClr val="bg1"/>
                </a:solidFill>
              </a:rPr>
            </a:br>
            <a:r>
              <a:rPr lang="tr-TR" sz="2000" b="1" dirty="0" err="1">
                <a:solidFill>
                  <a:schemeClr val="bg1"/>
                </a:solidFill>
              </a:rPr>
              <a:t>Public</a:t>
            </a:r>
            <a:r>
              <a:rPr lang="tr-TR" sz="2000" b="1" dirty="0">
                <a:solidFill>
                  <a:schemeClr val="bg1"/>
                </a:solidFill>
              </a:rPr>
              <a:t> </a:t>
            </a:r>
            <a:r>
              <a:rPr lang="tr-TR" sz="2000" b="1" dirty="0" err="1">
                <a:solidFill>
                  <a:schemeClr val="bg1"/>
                </a:solidFill>
              </a:rPr>
              <a:t>Procurement</a:t>
            </a:r>
            <a:r>
              <a:rPr lang="tr-TR" sz="2000" b="1" dirty="0">
                <a:solidFill>
                  <a:schemeClr val="bg1"/>
                </a:solidFill>
              </a:rPr>
              <a:t> </a:t>
            </a:r>
            <a:r>
              <a:rPr lang="tr-TR" sz="2000" b="1" dirty="0" err="1">
                <a:solidFill>
                  <a:schemeClr val="bg1"/>
                </a:solidFill>
              </a:rPr>
              <a:t>Authority</a:t>
            </a:r>
            <a:r>
              <a:rPr lang="tr-TR" sz="2000" b="1" dirty="0">
                <a:solidFill>
                  <a:schemeClr val="bg1"/>
                </a:solidFill>
              </a:rPr>
              <a:t> </a:t>
            </a:r>
            <a:r>
              <a:rPr lang="tr-TR" sz="3200" b="1" dirty="0" smtClean="0">
                <a:solidFill>
                  <a:schemeClr val="bg1"/>
                </a:solidFill>
              </a:rPr>
              <a:t/>
            </a:r>
            <a:br>
              <a:rPr lang="tr-TR" sz="3200" b="1" dirty="0" smtClean="0">
                <a:solidFill>
                  <a:schemeClr val="bg1"/>
                </a:solidFill>
              </a:rPr>
            </a:br>
            <a:r>
              <a:rPr lang="tr-TR" sz="2000" b="1" dirty="0" err="1">
                <a:solidFill>
                  <a:schemeClr val="bg1"/>
                </a:solidFill>
              </a:rPr>
              <a:t>Department</a:t>
            </a:r>
            <a:r>
              <a:rPr lang="tr-TR" sz="3200" b="1" dirty="0" smtClean="0">
                <a:solidFill>
                  <a:schemeClr val="bg1"/>
                </a:solidFill>
              </a:rPr>
              <a:t> </a:t>
            </a:r>
            <a:r>
              <a:rPr lang="tr-TR" sz="2000" b="1" dirty="0">
                <a:solidFill>
                  <a:schemeClr val="bg1"/>
                </a:solidFill>
              </a:rPr>
              <a:t>of</a:t>
            </a:r>
            <a:r>
              <a:rPr lang="tr-TR" sz="3200" b="1" dirty="0" smtClean="0">
                <a:solidFill>
                  <a:schemeClr val="bg1"/>
                </a:solidFill>
              </a:rPr>
              <a:t> </a:t>
            </a:r>
            <a:r>
              <a:rPr lang="tr-TR" sz="2000" b="1" dirty="0" smtClean="0">
                <a:solidFill>
                  <a:schemeClr val="bg1"/>
                </a:solidFill>
              </a:rPr>
              <a:t>International </a:t>
            </a:r>
            <a:r>
              <a:rPr lang="tr-TR" sz="2000" b="1" dirty="0" err="1" smtClean="0">
                <a:solidFill>
                  <a:schemeClr val="bg1"/>
                </a:solidFill>
              </a:rPr>
              <a:t>Relations</a:t>
            </a:r>
            <a:r>
              <a:rPr lang="tr-TR" sz="2000" b="1" i="1" dirty="0" smtClean="0">
                <a:solidFill>
                  <a:srgbClr val="00B0F0"/>
                </a:solidFill>
              </a:rPr>
              <a:t/>
            </a:r>
            <a:br>
              <a:rPr lang="tr-TR" sz="2000" b="1" i="1" dirty="0" smtClean="0">
                <a:solidFill>
                  <a:srgbClr val="00B0F0"/>
                </a:solidFill>
              </a:rPr>
            </a:br>
            <a:r>
              <a:rPr lang="es-ES" sz="2400" b="1" i="1" dirty="0" smtClean="0">
                <a:solidFill>
                  <a:srgbClr val="00B0F0"/>
                </a:solidFill>
              </a:rPr>
              <a:t/>
            </a:r>
            <a:br>
              <a:rPr lang="es-ES" sz="2400" b="1" i="1" dirty="0" smtClean="0">
                <a:solidFill>
                  <a:srgbClr val="00B0F0"/>
                </a:solidFill>
              </a:rPr>
            </a:br>
            <a:endParaRPr lang="es-ES" sz="2400" b="1" i="1" dirty="0">
              <a:solidFill>
                <a:srgbClr val="00B0F0"/>
              </a:solidFill>
            </a:endParaRPr>
          </a:p>
        </p:txBody>
      </p:sp>
      <p:sp>
        <p:nvSpPr>
          <p:cNvPr id="2170" name="Rectangle 122"/>
          <p:cNvSpPr>
            <a:spLocks noChangeArrowheads="1"/>
          </p:cNvSpPr>
          <p:nvPr/>
        </p:nvSpPr>
        <p:spPr bwMode="auto">
          <a:xfrm>
            <a:off x="4211638" y="5013325"/>
            <a:ext cx="396081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endParaRPr lang="es-ES" b="1" dirty="0">
              <a:solidFill>
                <a:schemeClr val="bg1"/>
              </a:solidFill>
            </a:endParaRPr>
          </a:p>
        </p:txBody>
      </p:sp>
      <p:sp>
        <p:nvSpPr>
          <p:cNvPr id="7" name="TextBox 6"/>
          <p:cNvSpPr txBox="1"/>
          <p:nvPr/>
        </p:nvSpPr>
        <p:spPr>
          <a:xfrm>
            <a:off x="2411760" y="1052736"/>
            <a:ext cx="6264696" cy="1754326"/>
          </a:xfrm>
          <a:prstGeom prst="rect">
            <a:avLst/>
          </a:prstGeom>
          <a:noFill/>
        </p:spPr>
        <p:txBody>
          <a:bodyPr wrap="square" rtlCol="0">
            <a:spAutoFit/>
          </a:bodyPr>
          <a:lstStyle/>
          <a:p>
            <a:pPr algn="ctr"/>
            <a:r>
              <a:rPr lang="en-US" sz="3600" b="1" dirty="0">
                <a:latin typeface="+mj-lt"/>
                <a:cs typeface="Lucida Grande"/>
              </a:rPr>
              <a:t>Measuring Performance of Public </a:t>
            </a:r>
            <a:r>
              <a:rPr lang="en-US" sz="3600" b="1" dirty="0" smtClean="0">
                <a:latin typeface="+mj-lt"/>
                <a:cs typeface="Lucida Grande"/>
              </a:rPr>
              <a:t>Procurement</a:t>
            </a:r>
            <a:r>
              <a:rPr lang="tr-TR" sz="3600" b="1" dirty="0" smtClean="0">
                <a:latin typeface="+mj-lt"/>
                <a:cs typeface="Lucida Grande"/>
              </a:rPr>
              <a:t> </a:t>
            </a:r>
          </a:p>
          <a:p>
            <a:pPr algn="ctr"/>
            <a:r>
              <a:rPr lang="tr-TR" sz="3600" b="1" dirty="0" smtClean="0">
                <a:latin typeface="+mj-lt"/>
                <a:cs typeface="Lucida Grande"/>
              </a:rPr>
              <a:t>in </a:t>
            </a:r>
            <a:r>
              <a:rPr lang="tr-TR" sz="3600" b="1" dirty="0" err="1" smtClean="0">
                <a:latin typeface="+mj-lt"/>
                <a:cs typeface="Lucida Grande"/>
              </a:rPr>
              <a:t>Turkey</a:t>
            </a:r>
            <a:endParaRPr lang="en-US" sz="3600" b="1" dirty="0">
              <a:latin typeface="+mj-lt"/>
              <a:cs typeface="Lucida Grand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95288" y="44624"/>
            <a:ext cx="8229600" cy="1125365"/>
          </a:xfrm>
        </p:spPr>
        <p:txBody>
          <a:bodyPr/>
          <a:lstStyle/>
          <a:p>
            <a:pPr lvl="1"/>
            <a:r>
              <a:rPr lang="en-US" sz="2800" b="1" dirty="0" smtClean="0">
                <a:solidFill>
                  <a:srgbClr val="000000"/>
                </a:solidFill>
                <a:latin typeface="Calibri" pitchFamily="34" charset="0"/>
                <a:ea typeface="ＭＳ Ｐゴシック"/>
                <a:cs typeface="Arial"/>
              </a:rPr>
              <a:t>E-Procurement</a:t>
            </a:r>
            <a:endParaRPr lang="en-US" sz="2800" b="1" dirty="0">
              <a:solidFill>
                <a:schemeClr val="tx1"/>
              </a:solidFill>
              <a:latin typeface="Calibri" pitchFamily="34" charset="0"/>
            </a:endParaRPr>
          </a:p>
        </p:txBody>
      </p:sp>
      <p:pic>
        <p:nvPicPr>
          <p:cNvPr id="9218" name="Picture 2" descr="http://www.idriskurtum.com.tr/wp-content/uploads/2011/04/EkapKsp.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052736"/>
            <a:ext cx="4593332" cy="2543175"/>
          </a:xfrm>
          <a:prstGeom prst="rect">
            <a:avLst/>
          </a:prstGeom>
          <a:noFill/>
          <a:extLst>
            <a:ext uri="{909E8E84-426E-40DD-AFC4-6F175D3DCCD1}">
              <a14:hiddenFill xmlns:a14="http://schemas.microsoft.com/office/drawing/2010/main">
                <a:solidFill>
                  <a:srgbClr val="FFFFFF"/>
                </a:solidFill>
              </a14:hiddenFill>
            </a:ext>
          </a:extLst>
        </p:spPr>
      </p:pic>
      <p:sp>
        <p:nvSpPr>
          <p:cNvPr id="3" name="Yuvarlatılmış Dikdörtgen 2"/>
          <p:cNvSpPr/>
          <p:nvPr/>
        </p:nvSpPr>
        <p:spPr>
          <a:xfrm>
            <a:off x="467544" y="3933056"/>
            <a:ext cx="8409756" cy="22322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73050" indent="-273050" algn="just" eaLnBrk="0" fontAlgn="auto" hangingPunct="0">
              <a:spcBef>
                <a:spcPts val="600"/>
              </a:spcBef>
              <a:spcAft>
                <a:spcPts val="0"/>
              </a:spcAft>
              <a:buClr>
                <a:srgbClr val="0BD0D9"/>
              </a:buClr>
              <a:buSzPct val="95000"/>
              <a:buFont typeface="Arial" pitchFamily="34" charset="0"/>
              <a:buChar char="•"/>
              <a:defRPr/>
            </a:pPr>
            <a:r>
              <a:rPr lang="tr-TR" sz="2000" dirty="0">
                <a:solidFill>
                  <a:srgbClr val="422C16"/>
                </a:solidFill>
                <a:latin typeface="Calibri" pitchFamily="34" charset="0"/>
              </a:rPr>
              <a:t>Operations </a:t>
            </a:r>
            <a:r>
              <a:rPr lang="tr-TR" sz="2000" dirty="0" err="1">
                <a:solidFill>
                  <a:srgbClr val="422C16"/>
                </a:solidFill>
                <a:latin typeface="Calibri" pitchFamily="34" charset="0"/>
              </a:rPr>
              <a:t>that</a:t>
            </a:r>
            <a:r>
              <a:rPr lang="tr-TR" sz="2000" dirty="0">
                <a:solidFill>
                  <a:srgbClr val="422C16"/>
                </a:solidFill>
                <a:latin typeface="Calibri" pitchFamily="34" charset="0"/>
              </a:rPr>
              <a:t> can be </a:t>
            </a:r>
            <a:r>
              <a:rPr lang="tr-TR" sz="2000" dirty="0" err="1">
                <a:solidFill>
                  <a:srgbClr val="422C16"/>
                </a:solidFill>
                <a:latin typeface="Calibri" pitchFamily="34" charset="0"/>
              </a:rPr>
              <a:t>performed</a:t>
            </a:r>
            <a:r>
              <a:rPr lang="tr-TR" sz="2000" dirty="0">
                <a:solidFill>
                  <a:srgbClr val="422C16"/>
                </a:solidFill>
                <a:latin typeface="Calibri" pitchFamily="34" charset="0"/>
              </a:rPr>
              <a:t> in </a:t>
            </a:r>
            <a:r>
              <a:rPr lang="tr-TR" sz="2000" dirty="0" smtClean="0">
                <a:solidFill>
                  <a:srgbClr val="422C16"/>
                </a:solidFill>
                <a:latin typeface="Calibri" pitchFamily="34" charset="0"/>
              </a:rPr>
              <a:t>EPPP </a:t>
            </a:r>
            <a:r>
              <a:rPr lang="tr-TR" sz="2000" dirty="0" err="1">
                <a:solidFill>
                  <a:srgbClr val="422C16"/>
                </a:solidFill>
                <a:latin typeface="Calibri" pitchFamily="34" charset="0"/>
              </a:rPr>
              <a:t>include</a:t>
            </a:r>
            <a:r>
              <a:rPr lang="tr-TR" sz="2000" dirty="0">
                <a:solidFill>
                  <a:srgbClr val="422C16"/>
                </a:solidFill>
                <a:latin typeface="Calibri" pitchFamily="34" charset="0"/>
              </a:rPr>
              <a:t> </a:t>
            </a:r>
            <a:r>
              <a:rPr lang="tr-TR" sz="2000" dirty="0" err="1">
                <a:solidFill>
                  <a:srgbClr val="422C16"/>
                </a:solidFill>
                <a:latin typeface="Calibri" pitchFamily="34" charset="0"/>
              </a:rPr>
              <a:t>publication</a:t>
            </a:r>
            <a:r>
              <a:rPr lang="tr-TR" sz="2000" dirty="0">
                <a:solidFill>
                  <a:srgbClr val="422C16"/>
                </a:solidFill>
                <a:latin typeface="Calibri" pitchFamily="34" charset="0"/>
              </a:rPr>
              <a:t> of </a:t>
            </a:r>
            <a:r>
              <a:rPr lang="tr-TR" sz="2000" dirty="0" err="1">
                <a:solidFill>
                  <a:srgbClr val="422C16"/>
                </a:solidFill>
                <a:latin typeface="Calibri" pitchFamily="34" charset="0"/>
              </a:rPr>
              <a:t>contract</a:t>
            </a:r>
            <a:r>
              <a:rPr lang="tr-TR" sz="2000" dirty="0">
                <a:solidFill>
                  <a:srgbClr val="422C16"/>
                </a:solidFill>
                <a:latin typeface="Calibri" pitchFamily="34" charset="0"/>
              </a:rPr>
              <a:t> </a:t>
            </a:r>
            <a:r>
              <a:rPr lang="tr-TR" sz="2000" dirty="0" err="1">
                <a:solidFill>
                  <a:srgbClr val="422C16"/>
                </a:solidFill>
                <a:latin typeface="Calibri" pitchFamily="34" charset="0"/>
              </a:rPr>
              <a:t>notices</a:t>
            </a:r>
            <a:r>
              <a:rPr lang="tr-TR" sz="2000" dirty="0">
                <a:solidFill>
                  <a:srgbClr val="422C16"/>
                </a:solidFill>
                <a:latin typeface="Calibri" pitchFamily="34" charset="0"/>
              </a:rPr>
              <a:t>, </a:t>
            </a:r>
            <a:r>
              <a:rPr lang="tr-TR" sz="2000" dirty="0" err="1">
                <a:solidFill>
                  <a:srgbClr val="422C16"/>
                </a:solidFill>
                <a:latin typeface="Calibri" pitchFamily="34" charset="0"/>
              </a:rPr>
              <a:t>preparation</a:t>
            </a:r>
            <a:r>
              <a:rPr lang="tr-TR" sz="2000" dirty="0">
                <a:solidFill>
                  <a:srgbClr val="422C16"/>
                </a:solidFill>
                <a:latin typeface="Calibri" pitchFamily="34" charset="0"/>
              </a:rPr>
              <a:t> of </a:t>
            </a:r>
            <a:r>
              <a:rPr lang="tr-TR" sz="2000" dirty="0" err="1">
                <a:solidFill>
                  <a:srgbClr val="422C16"/>
                </a:solidFill>
                <a:latin typeface="Calibri" pitchFamily="34" charset="0"/>
              </a:rPr>
              <a:t>contract</a:t>
            </a:r>
            <a:r>
              <a:rPr lang="tr-TR" sz="2000" dirty="0">
                <a:solidFill>
                  <a:srgbClr val="422C16"/>
                </a:solidFill>
                <a:latin typeface="Calibri" pitchFamily="34" charset="0"/>
              </a:rPr>
              <a:t> </a:t>
            </a:r>
            <a:r>
              <a:rPr lang="tr-TR" sz="2000" dirty="0" err="1" smtClean="0">
                <a:solidFill>
                  <a:srgbClr val="422C16"/>
                </a:solidFill>
                <a:latin typeface="Calibri" pitchFamily="34" charset="0"/>
              </a:rPr>
              <a:t>document</a:t>
            </a:r>
            <a:r>
              <a:rPr lang="tr-TR" sz="2000" dirty="0" smtClean="0">
                <a:solidFill>
                  <a:srgbClr val="422C16"/>
                </a:solidFill>
                <a:latin typeface="Calibri" pitchFamily="34" charset="0"/>
              </a:rPr>
              <a:t>, </a:t>
            </a:r>
            <a:r>
              <a:rPr lang="tr-TR" sz="2000" dirty="0" err="1">
                <a:solidFill>
                  <a:srgbClr val="422C16"/>
                </a:solidFill>
                <a:latin typeface="Calibri" pitchFamily="34" charset="0"/>
              </a:rPr>
              <a:t>downloading</a:t>
            </a:r>
            <a:r>
              <a:rPr lang="tr-TR" sz="2000" dirty="0">
                <a:solidFill>
                  <a:srgbClr val="422C16"/>
                </a:solidFill>
                <a:latin typeface="Calibri" pitchFamily="34" charset="0"/>
              </a:rPr>
              <a:t> </a:t>
            </a:r>
            <a:r>
              <a:rPr lang="en-US" sz="2000" dirty="0" smtClean="0">
                <a:solidFill>
                  <a:srgbClr val="422C16"/>
                </a:solidFill>
                <a:latin typeface="Calibri" pitchFamily="34" charset="0"/>
              </a:rPr>
              <a:t>the </a:t>
            </a:r>
            <a:r>
              <a:rPr lang="tr-TR" sz="2000" dirty="0" err="1">
                <a:solidFill>
                  <a:srgbClr val="422C16"/>
                </a:solidFill>
                <a:latin typeface="Calibri" pitchFamily="34" charset="0"/>
              </a:rPr>
              <a:t>contract</a:t>
            </a:r>
            <a:r>
              <a:rPr lang="en-US" sz="2000" dirty="0">
                <a:solidFill>
                  <a:srgbClr val="422C16"/>
                </a:solidFill>
                <a:latin typeface="Calibri" pitchFamily="34" charset="0"/>
              </a:rPr>
              <a:t> </a:t>
            </a:r>
            <a:r>
              <a:rPr lang="en-US" sz="2000" dirty="0" smtClean="0">
                <a:solidFill>
                  <a:srgbClr val="422C16"/>
                </a:solidFill>
                <a:latin typeface="Calibri" pitchFamily="34" charset="0"/>
              </a:rPr>
              <a:t>document</a:t>
            </a:r>
            <a:r>
              <a:rPr lang="tr-TR" sz="2000" dirty="0" smtClean="0">
                <a:solidFill>
                  <a:srgbClr val="422C16"/>
                </a:solidFill>
                <a:latin typeface="Calibri" pitchFamily="34" charset="0"/>
              </a:rPr>
              <a:t>, </a:t>
            </a:r>
            <a:r>
              <a:rPr lang="tr-TR" sz="2000" dirty="0" err="1">
                <a:solidFill>
                  <a:srgbClr val="422C16"/>
                </a:solidFill>
                <a:latin typeface="Calibri" pitchFamily="34" charset="0"/>
              </a:rPr>
              <a:t>verification</a:t>
            </a:r>
            <a:r>
              <a:rPr lang="tr-TR" sz="2000" dirty="0">
                <a:solidFill>
                  <a:srgbClr val="422C16"/>
                </a:solidFill>
                <a:latin typeface="Calibri" pitchFamily="34" charset="0"/>
              </a:rPr>
              <a:t> of </a:t>
            </a:r>
            <a:r>
              <a:rPr lang="en-US" sz="2000" dirty="0">
                <a:solidFill>
                  <a:srgbClr val="422C16"/>
                </a:solidFill>
                <a:latin typeface="Calibri" pitchFamily="34" charset="0"/>
              </a:rPr>
              <a:t>tax liability, balance sheet and income statement information</a:t>
            </a:r>
            <a:r>
              <a:rPr lang="tr-TR" sz="2000" dirty="0">
                <a:solidFill>
                  <a:srgbClr val="422C16"/>
                </a:solidFill>
                <a:latin typeface="Calibri" pitchFamily="34" charset="0"/>
              </a:rPr>
              <a:t>, </a:t>
            </a:r>
            <a:r>
              <a:rPr lang="tr-TR" sz="2000" dirty="0" err="1">
                <a:solidFill>
                  <a:srgbClr val="422C16"/>
                </a:solidFill>
                <a:latin typeface="Calibri" pitchFamily="34" charset="0"/>
              </a:rPr>
              <a:t>social</a:t>
            </a:r>
            <a:r>
              <a:rPr lang="tr-TR" sz="2000" dirty="0">
                <a:solidFill>
                  <a:srgbClr val="422C16"/>
                </a:solidFill>
                <a:latin typeface="Calibri" pitchFamily="34" charset="0"/>
              </a:rPr>
              <a:t> </a:t>
            </a:r>
            <a:r>
              <a:rPr lang="tr-TR" sz="2000" dirty="0" err="1">
                <a:solidFill>
                  <a:srgbClr val="422C16"/>
                </a:solidFill>
                <a:latin typeface="Calibri" pitchFamily="34" charset="0"/>
              </a:rPr>
              <a:t>security</a:t>
            </a:r>
            <a:r>
              <a:rPr lang="tr-TR" sz="2000" dirty="0">
                <a:solidFill>
                  <a:srgbClr val="422C16"/>
                </a:solidFill>
                <a:latin typeface="Calibri" pitchFamily="34" charset="0"/>
              </a:rPr>
              <a:t> </a:t>
            </a:r>
            <a:r>
              <a:rPr lang="tr-TR" sz="2000" dirty="0" err="1">
                <a:solidFill>
                  <a:srgbClr val="422C16"/>
                </a:solidFill>
                <a:latin typeface="Calibri" pitchFamily="34" charset="0"/>
              </a:rPr>
              <a:t>premium</a:t>
            </a:r>
            <a:r>
              <a:rPr lang="tr-TR" sz="2000" dirty="0">
                <a:solidFill>
                  <a:srgbClr val="422C16"/>
                </a:solidFill>
                <a:latin typeface="Calibri" pitchFamily="34" charset="0"/>
              </a:rPr>
              <a:t> </a:t>
            </a:r>
            <a:r>
              <a:rPr lang="tr-TR" sz="2000" dirty="0" err="1">
                <a:solidFill>
                  <a:srgbClr val="422C16"/>
                </a:solidFill>
                <a:latin typeface="Calibri" pitchFamily="34" charset="0"/>
              </a:rPr>
              <a:t>debt</a:t>
            </a:r>
            <a:r>
              <a:rPr lang="tr-TR" sz="2000" dirty="0">
                <a:solidFill>
                  <a:srgbClr val="422C16"/>
                </a:solidFill>
                <a:latin typeface="Calibri" pitchFamily="34" charset="0"/>
              </a:rPr>
              <a:t> </a:t>
            </a:r>
            <a:r>
              <a:rPr lang="tr-TR" sz="2000" dirty="0" err="1">
                <a:solidFill>
                  <a:srgbClr val="422C16"/>
                </a:solidFill>
                <a:latin typeface="Calibri" pitchFamily="34" charset="0"/>
              </a:rPr>
              <a:t>information</a:t>
            </a:r>
            <a:r>
              <a:rPr lang="tr-TR" sz="2000" dirty="0">
                <a:solidFill>
                  <a:srgbClr val="422C16"/>
                </a:solidFill>
                <a:latin typeface="Calibri" pitchFamily="34" charset="0"/>
              </a:rPr>
              <a:t> of </a:t>
            </a:r>
            <a:r>
              <a:rPr lang="tr-TR" sz="2000" dirty="0" err="1">
                <a:solidFill>
                  <a:srgbClr val="422C16"/>
                </a:solidFill>
                <a:latin typeface="Calibri" pitchFamily="34" charset="0"/>
              </a:rPr>
              <a:t>the</a:t>
            </a:r>
            <a:r>
              <a:rPr lang="tr-TR" sz="2000" dirty="0">
                <a:solidFill>
                  <a:srgbClr val="422C16"/>
                </a:solidFill>
                <a:latin typeface="Calibri" pitchFamily="34" charset="0"/>
              </a:rPr>
              <a:t> </a:t>
            </a:r>
            <a:r>
              <a:rPr lang="tr-TR" sz="2000" dirty="0" err="1">
                <a:solidFill>
                  <a:srgbClr val="422C16"/>
                </a:solidFill>
                <a:latin typeface="Calibri" pitchFamily="34" charset="0"/>
              </a:rPr>
              <a:t>economic</a:t>
            </a:r>
            <a:r>
              <a:rPr lang="tr-TR" sz="2000" dirty="0">
                <a:solidFill>
                  <a:srgbClr val="422C16"/>
                </a:solidFill>
                <a:latin typeface="Calibri" pitchFamily="34" charset="0"/>
              </a:rPr>
              <a:t> </a:t>
            </a:r>
            <a:r>
              <a:rPr lang="tr-TR" sz="2000" dirty="0" err="1">
                <a:solidFill>
                  <a:srgbClr val="422C16"/>
                </a:solidFill>
                <a:latin typeface="Calibri" pitchFamily="34" charset="0"/>
              </a:rPr>
              <a:t>operators</a:t>
            </a:r>
            <a:r>
              <a:rPr lang="tr-TR" sz="2000" dirty="0">
                <a:solidFill>
                  <a:srgbClr val="422C16"/>
                </a:solidFill>
                <a:latin typeface="Calibri" pitchFamily="34" charset="0"/>
              </a:rPr>
              <a:t>.</a:t>
            </a:r>
          </a:p>
        </p:txBody>
      </p:sp>
      <p:sp>
        <p:nvSpPr>
          <p:cNvPr id="4" name="İçerik Yer Tutucusu 3"/>
          <p:cNvSpPr>
            <a:spLocks noGrp="1"/>
          </p:cNvSpPr>
          <p:nvPr>
            <p:ph idx="1"/>
          </p:nvPr>
        </p:nvSpPr>
        <p:spPr>
          <a:xfrm>
            <a:off x="457200" y="1052736"/>
            <a:ext cx="8219256" cy="2736304"/>
          </a:xfrm>
        </p:spPr>
        <p:txBody>
          <a:bodyPr/>
          <a:lstStyle/>
          <a:p>
            <a:endParaRPr lang="tr-TR" dirty="0"/>
          </a:p>
        </p:txBody>
      </p:sp>
      <p:sp>
        <p:nvSpPr>
          <p:cNvPr id="5" name="Dikdörtgen 4"/>
          <p:cNvSpPr/>
          <p:nvPr/>
        </p:nvSpPr>
        <p:spPr>
          <a:xfrm>
            <a:off x="467544" y="1196753"/>
            <a:ext cx="3816424" cy="2376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73050" indent="-273050" eaLnBrk="0" fontAlgn="auto" hangingPunct="0">
              <a:spcBef>
                <a:spcPts val="600"/>
              </a:spcBef>
              <a:spcAft>
                <a:spcPts val="0"/>
              </a:spcAft>
              <a:buClr>
                <a:srgbClr val="0BD0D9"/>
              </a:buClr>
              <a:buSzPct val="95000"/>
              <a:buFont typeface="Arial" pitchFamily="34" charset="0"/>
              <a:buChar char="•"/>
              <a:defRPr/>
            </a:pPr>
            <a:r>
              <a:rPr lang="tr-TR" dirty="0">
                <a:solidFill>
                  <a:srgbClr val="FF0000"/>
                </a:solidFill>
                <a:latin typeface="Calibri" pitchFamily="34" charset="0"/>
              </a:rPr>
              <a:t>Electronic </a:t>
            </a:r>
            <a:r>
              <a:rPr lang="tr-TR" dirty="0" err="1">
                <a:solidFill>
                  <a:srgbClr val="FF0000"/>
                </a:solidFill>
                <a:latin typeface="Calibri" pitchFamily="34" charset="0"/>
              </a:rPr>
              <a:t>Public</a:t>
            </a:r>
            <a:r>
              <a:rPr lang="tr-TR" dirty="0">
                <a:solidFill>
                  <a:srgbClr val="FF0000"/>
                </a:solidFill>
                <a:latin typeface="Calibri" pitchFamily="34" charset="0"/>
              </a:rPr>
              <a:t> </a:t>
            </a:r>
            <a:r>
              <a:rPr lang="tr-TR" dirty="0" err="1">
                <a:solidFill>
                  <a:srgbClr val="FF0000"/>
                </a:solidFill>
                <a:latin typeface="Calibri" pitchFamily="34" charset="0"/>
              </a:rPr>
              <a:t>Procurement</a:t>
            </a:r>
            <a:r>
              <a:rPr lang="tr-TR" dirty="0">
                <a:solidFill>
                  <a:srgbClr val="FF0000"/>
                </a:solidFill>
                <a:latin typeface="Calibri" pitchFamily="34" charset="0"/>
              </a:rPr>
              <a:t> Platform (EPPP) </a:t>
            </a:r>
            <a:r>
              <a:rPr lang="tr-TR" dirty="0" err="1">
                <a:solidFill>
                  <a:srgbClr val="FF0000"/>
                </a:solidFill>
                <a:latin typeface="Calibri" pitchFamily="34" charset="0"/>
              </a:rPr>
              <a:t>became</a:t>
            </a:r>
            <a:r>
              <a:rPr lang="tr-TR" dirty="0">
                <a:solidFill>
                  <a:srgbClr val="FF0000"/>
                </a:solidFill>
                <a:latin typeface="Calibri" pitchFamily="34" charset="0"/>
              </a:rPr>
              <a:t> </a:t>
            </a:r>
            <a:r>
              <a:rPr lang="tr-TR" dirty="0" err="1">
                <a:solidFill>
                  <a:srgbClr val="FF0000"/>
                </a:solidFill>
                <a:latin typeface="Calibri" pitchFamily="34" charset="0"/>
              </a:rPr>
              <a:t>operational</a:t>
            </a:r>
            <a:r>
              <a:rPr lang="tr-TR" dirty="0">
                <a:solidFill>
                  <a:srgbClr val="FF0000"/>
                </a:solidFill>
                <a:latin typeface="Calibri" pitchFamily="34" charset="0"/>
              </a:rPr>
              <a:t> on </a:t>
            </a:r>
            <a:r>
              <a:rPr lang="en-US" dirty="0">
                <a:solidFill>
                  <a:srgbClr val="FF0000"/>
                </a:solidFill>
                <a:latin typeface="Calibri" pitchFamily="34" charset="0"/>
              </a:rPr>
              <a:t>1 September 2010</a:t>
            </a:r>
            <a:r>
              <a:rPr lang="tr-TR" dirty="0" smtClean="0">
                <a:solidFill>
                  <a:srgbClr val="FF0000"/>
                </a:solidFill>
                <a:latin typeface="Calibri" pitchFamily="34" charset="0"/>
              </a:rPr>
              <a:t>.</a:t>
            </a:r>
          </a:p>
          <a:p>
            <a:pPr marL="273050" indent="-273050" eaLnBrk="0" fontAlgn="auto" hangingPunct="0">
              <a:spcBef>
                <a:spcPts val="600"/>
              </a:spcBef>
              <a:spcAft>
                <a:spcPts val="0"/>
              </a:spcAft>
              <a:buClr>
                <a:srgbClr val="0BD0D9"/>
              </a:buClr>
              <a:buSzPct val="95000"/>
              <a:buFont typeface="Arial" pitchFamily="34" charset="0"/>
              <a:buChar char="•"/>
              <a:defRPr/>
            </a:pPr>
            <a:endParaRPr lang="tr-TR" dirty="0">
              <a:solidFill>
                <a:srgbClr val="FF0000"/>
              </a:solidFill>
              <a:latin typeface="Calibri" pitchFamily="34" charset="0"/>
            </a:endParaRPr>
          </a:p>
          <a:p>
            <a:pPr marL="273050" indent="-273050" algn="just" eaLnBrk="0" fontAlgn="auto" hangingPunct="0">
              <a:spcBef>
                <a:spcPts val="600"/>
              </a:spcBef>
              <a:spcAft>
                <a:spcPts val="0"/>
              </a:spcAft>
              <a:buClr>
                <a:srgbClr val="0BD0D9"/>
              </a:buClr>
              <a:buSzPct val="95000"/>
              <a:buFont typeface="Arial" pitchFamily="34" charset="0"/>
              <a:buChar char="•"/>
              <a:defRPr/>
            </a:pPr>
            <a:r>
              <a:rPr lang="tr-TR" dirty="0" err="1" smtClean="0">
                <a:solidFill>
                  <a:srgbClr val="FF0000"/>
                </a:solidFill>
                <a:latin typeface="Calibri" pitchFamily="34" charset="0"/>
              </a:rPr>
              <a:t>All</a:t>
            </a:r>
            <a:r>
              <a:rPr lang="tr-TR" dirty="0" smtClean="0">
                <a:solidFill>
                  <a:srgbClr val="FF0000"/>
                </a:solidFill>
                <a:latin typeface="Calibri" pitchFamily="34" charset="0"/>
              </a:rPr>
              <a:t> </a:t>
            </a:r>
            <a:r>
              <a:rPr lang="tr-TR" dirty="0" err="1" smtClean="0">
                <a:solidFill>
                  <a:srgbClr val="FF0000"/>
                </a:solidFill>
                <a:latin typeface="Calibri" pitchFamily="34" charset="0"/>
              </a:rPr>
              <a:t>transactions</a:t>
            </a:r>
            <a:r>
              <a:rPr lang="tr-TR" dirty="0" smtClean="0">
                <a:solidFill>
                  <a:srgbClr val="FF0000"/>
                </a:solidFill>
                <a:latin typeface="Calibri" pitchFamily="34" charset="0"/>
              </a:rPr>
              <a:t> </a:t>
            </a:r>
            <a:r>
              <a:rPr lang="tr-TR" dirty="0" err="1" smtClean="0">
                <a:solidFill>
                  <a:srgbClr val="FF0000"/>
                </a:solidFill>
                <a:latin typeface="Calibri" pitchFamily="34" charset="0"/>
              </a:rPr>
              <a:t>relating</a:t>
            </a:r>
            <a:r>
              <a:rPr lang="tr-TR" dirty="0" smtClean="0">
                <a:solidFill>
                  <a:srgbClr val="FF0000"/>
                </a:solidFill>
                <a:latin typeface="Calibri" pitchFamily="34" charset="0"/>
              </a:rPr>
              <a:t> </a:t>
            </a:r>
            <a:r>
              <a:rPr lang="tr-TR" dirty="0" err="1" smtClean="0">
                <a:solidFill>
                  <a:srgbClr val="FF0000"/>
                </a:solidFill>
                <a:latin typeface="Calibri" pitchFamily="34" charset="0"/>
              </a:rPr>
              <a:t>to</a:t>
            </a:r>
            <a:r>
              <a:rPr lang="tr-TR" dirty="0" smtClean="0">
                <a:solidFill>
                  <a:srgbClr val="FF0000"/>
                </a:solidFill>
                <a:latin typeface="Calibri" pitchFamily="34" charset="0"/>
              </a:rPr>
              <a:t> </a:t>
            </a:r>
            <a:r>
              <a:rPr lang="tr-TR" dirty="0" err="1" smtClean="0">
                <a:solidFill>
                  <a:srgbClr val="FF0000"/>
                </a:solidFill>
                <a:latin typeface="Calibri" pitchFamily="34" charset="0"/>
              </a:rPr>
              <a:t>public</a:t>
            </a:r>
            <a:r>
              <a:rPr lang="tr-TR" dirty="0" smtClean="0">
                <a:solidFill>
                  <a:srgbClr val="FF0000"/>
                </a:solidFill>
                <a:latin typeface="Calibri" pitchFamily="34" charset="0"/>
              </a:rPr>
              <a:t> </a:t>
            </a:r>
            <a:r>
              <a:rPr lang="tr-TR" dirty="0" err="1" smtClean="0">
                <a:solidFill>
                  <a:srgbClr val="FF0000"/>
                </a:solidFill>
                <a:latin typeface="Calibri" pitchFamily="34" charset="0"/>
              </a:rPr>
              <a:t>procurement</a:t>
            </a:r>
            <a:r>
              <a:rPr lang="tr-TR" dirty="0" smtClean="0">
                <a:solidFill>
                  <a:srgbClr val="FF0000"/>
                </a:solidFill>
                <a:latin typeface="Calibri" pitchFamily="34" charset="0"/>
              </a:rPr>
              <a:t> </a:t>
            </a:r>
            <a:r>
              <a:rPr lang="tr-TR" dirty="0" err="1" smtClean="0">
                <a:solidFill>
                  <a:srgbClr val="FF0000"/>
                </a:solidFill>
                <a:latin typeface="Calibri" pitchFamily="34" charset="0"/>
              </a:rPr>
              <a:t>are</a:t>
            </a:r>
            <a:r>
              <a:rPr lang="tr-TR" dirty="0" smtClean="0">
                <a:solidFill>
                  <a:srgbClr val="FF0000"/>
                </a:solidFill>
                <a:latin typeface="Calibri" pitchFamily="34" charset="0"/>
              </a:rPr>
              <a:t> </a:t>
            </a:r>
            <a:r>
              <a:rPr lang="tr-TR" dirty="0" err="1" smtClean="0">
                <a:solidFill>
                  <a:srgbClr val="FF0000"/>
                </a:solidFill>
                <a:latin typeface="Calibri" pitchFamily="34" charset="0"/>
              </a:rPr>
              <a:t>carried</a:t>
            </a:r>
            <a:r>
              <a:rPr lang="tr-TR" dirty="0" smtClean="0">
                <a:solidFill>
                  <a:srgbClr val="FF0000"/>
                </a:solidFill>
                <a:latin typeface="Calibri" pitchFamily="34" charset="0"/>
              </a:rPr>
              <a:t> </a:t>
            </a:r>
            <a:r>
              <a:rPr lang="tr-TR" dirty="0" err="1" smtClean="0">
                <a:solidFill>
                  <a:srgbClr val="FF0000"/>
                </a:solidFill>
                <a:latin typeface="Calibri" pitchFamily="34" charset="0"/>
              </a:rPr>
              <a:t>out</a:t>
            </a:r>
            <a:r>
              <a:rPr lang="tr-TR" dirty="0" smtClean="0">
                <a:solidFill>
                  <a:srgbClr val="FF0000"/>
                </a:solidFill>
                <a:latin typeface="Calibri" pitchFamily="34" charset="0"/>
              </a:rPr>
              <a:t> </a:t>
            </a:r>
            <a:r>
              <a:rPr lang="tr-TR" dirty="0" err="1" smtClean="0">
                <a:solidFill>
                  <a:srgbClr val="FF0000"/>
                </a:solidFill>
                <a:latin typeface="Calibri" pitchFamily="34" charset="0"/>
              </a:rPr>
              <a:t>through</a:t>
            </a:r>
            <a:r>
              <a:rPr lang="tr-TR" dirty="0" smtClean="0">
                <a:solidFill>
                  <a:srgbClr val="FF0000"/>
                </a:solidFill>
                <a:latin typeface="Calibri" pitchFamily="34" charset="0"/>
              </a:rPr>
              <a:t> </a:t>
            </a:r>
            <a:r>
              <a:rPr lang="tr-TR" dirty="0" err="1" smtClean="0">
                <a:solidFill>
                  <a:srgbClr val="FF0000"/>
                </a:solidFill>
                <a:latin typeface="Calibri" pitchFamily="34" charset="0"/>
              </a:rPr>
              <a:t>or</a:t>
            </a:r>
            <a:r>
              <a:rPr lang="tr-TR" dirty="0" smtClean="0">
                <a:solidFill>
                  <a:srgbClr val="FF0000"/>
                </a:solidFill>
                <a:latin typeface="Calibri" pitchFamily="34" charset="0"/>
              </a:rPr>
              <a:t> </a:t>
            </a:r>
            <a:r>
              <a:rPr lang="tr-TR" dirty="0" err="1" smtClean="0">
                <a:solidFill>
                  <a:srgbClr val="FF0000"/>
                </a:solidFill>
                <a:latin typeface="Calibri" pitchFamily="34" charset="0"/>
              </a:rPr>
              <a:t>registered</a:t>
            </a:r>
            <a:r>
              <a:rPr lang="tr-TR" dirty="0" smtClean="0">
                <a:solidFill>
                  <a:srgbClr val="FF0000"/>
                </a:solidFill>
                <a:latin typeface="Calibri" pitchFamily="34" charset="0"/>
              </a:rPr>
              <a:t> on EPPP.</a:t>
            </a:r>
            <a:endParaRPr lang="tr-TR" dirty="0">
              <a:solidFill>
                <a:srgbClr val="FF0000"/>
              </a:solidFill>
              <a:latin typeface="Calibri" pitchFamily="34" charset="0"/>
            </a:endParaRPr>
          </a:p>
        </p:txBody>
      </p:sp>
    </p:spTree>
    <p:extLst>
      <p:ext uri="{BB962C8B-B14F-4D97-AF65-F5344CB8AC3E}">
        <p14:creationId xmlns:p14="http://schemas.microsoft.com/office/powerpoint/2010/main" val="2161913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20782" y="0"/>
            <a:ext cx="8229600" cy="1143000"/>
          </a:xfrm>
        </p:spPr>
        <p:txBody>
          <a:bodyPr/>
          <a:lstStyle/>
          <a:p>
            <a:r>
              <a:rPr lang="tr-TR" dirty="0" err="1" smtClean="0"/>
              <a:t>Measuring</a:t>
            </a:r>
            <a:r>
              <a:rPr lang="tr-TR" dirty="0" smtClean="0"/>
              <a:t> </a:t>
            </a:r>
            <a:r>
              <a:rPr lang="tr-TR" dirty="0" err="1" smtClean="0"/>
              <a:t>Performance</a:t>
            </a:r>
            <a:endParaRPr lang="tr-TR" dirty="0"/>
          </a:p>
        </p:txBody>
      </p:sp>
      <p:sp>
        <p:nvSpPr>
          <p:cNvPr id="5" name="İçerik Yer Tutucusu 2"/>
          <p:cNvSpPr txBox="1">
            <a:spLocks/>
          </p:cNvSpPr>
          <p:nvPr/>
        </p:nvSpPr>
        <p:spPr bwMode="auto">
          <a:xfrm>
            <a:off x="395536" y="1052736"/>
            <a:ext cx="820453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a:lstStyle>
          <a:p>
            <a:pPr algn="just"/>
            <a:r>
              <a:rPr lang="tr-TR" sz="2400" kern="0" dirty="0" err="1" smtClean="0">
                <a:latin typeface="Calibri" pitchFamily="34" charset="0"/>
              </a:rPr>
              <a:t>Savings</a:t>
            </a:r>
            <a:r>
              <a:rPr lang="tr-TR" sz="2400" kern="0" dirty="0" smtClean="0">
                <a:latin typeface="Calibri" pitchFamily="34" charset="0"/>
              </a:rPr>
              <a:t> </a:t>
            </a:r>
            <a:r>
              <a:rPr lang="tr-TR" sz="2400" kern="0" dirty="0" err="1" smtClean="0">
                <a:latin typeface="Calibri" pitchFamily="34" charset="0"/>
              </a:rPr>
              <a:t>achieved</a:t>
            </a:r>
            <a:r>
              <a:rPr lang="tr-TR" sz="2400" kern="0" dirty="0" smtClean="0">
                <a:latin typeface="Calibri" pitchFamily="34" charset="0"/>
              </a:rPr>
              <a:t> </a:t>
            </a:r>
            <a:r>
              <a:rPr lang="tr-TR" sz="2400" kern="0" dirty="0" err="1" smtClean="0">
                <a:latin typeface="Calibri" pitchFamily="34" charset="0"/>
              </a:rPr>
              <a:t>by</a:t>
            </a:r>
            <a:r>
              <a:rPr lang="tr-TR" sz="2400" kern="0" dirty="0" smtClean="0">
                <a:latin typeface="Calibri" pitchFamily="34" charset="0"/>
              </a:rPr>
              <a:t> </a:t>
            </a:r>
            <a:r>
              <a:rPr lang="tr-TR" sz="2400" kern="0" dirty="0" err="1" smtClean="0">
                <a:latin typeface="Calibri" pitchFamily="34" charset="0"/>
              </a:rPr>
              <a:t>using</a:t>
            </a:r>
            <a:r>
              <a:rPr lang="tr-TR" sz="2400" kern="0" dirty="0" smtClean="0">
                <a:latin typeface="Calibri" pitchFamily="34" charset="0"/>
              </a:rPr>
              <a:t> Electronic </a:t>
            </a:r>
            <a:r>
              <a:rPr lang="tr-TR" sz="2400" kern="0" dirty="0" err="1" smtClean="0">
                <a:latin typeface="Calibri" pitchFamily="34" charset="0"/>
              </a:rPr>
              <a:t>Public</a:t>
            </a:r>
            <a:r>
              <a:rPr lang="tr-TR" sz="2400" kern="0" dirty="0" smtClean="0">
                <a:latin typeface="Calibri" pitchFamily="34" charset="0"/>
              </a:rPr>
              <a:t> </a:t>
            </a:r>
            <a:r>
              <a:rPr lang="tr-TR" sz="2400" kern="0" dirty="0" err="1" smtClean="0">
                <a:latin typeface="Calibri" pitchFamily="34" charset="0"/>
              </a:rPr>
              <a:t>Procurement</a:t>
            </a:r>
            <a:r>
              <a:rPr lang="tr-TR" sz="2400" kern="0" dirty="0" smtClean="0">
                <a:latin typeface="Calibri" pitchFamily="34" charset="0"/>
              </a:rPr>
              <a:t> Platform:</a:t>
            </a:r>
          </a:p>
        </p:txBody>
      </p:sp>
      <p:graphicFrame>
        <p:nvGraphicFramePr>
          <p:cNvPr id="9" name="4 Tablo"/>
          <p:cNvGraphicFramePr>
            <a:graphicFrameLocks noGrp="1"/>
          </p:cNvGraphicFramePr>
          <p:nvPr>
            <p:extLst>
              <p:ext uri="{D42A27DB-BD31-4B8C-83A1-F6EECF244321}">
                <p14:modId xmlns:p14="http://schemas.microsoft.com/office/powerpoint/2010/main" val="4056925985"/>
              </p:ext>
            </p:extLst>
          </p:nvPr>
        </p:nvGraphicFramePr>
        <p:xfrm>
          <a:off x="215516" y="1837921"/>
          <a:ext cx="8676964" cy="4755765"/>
        </p:xfrm>
        <a:graphic>
          <a:graphicData uri="http://schemas.openxmlformats.org/drawingml/2006/table">
            <a:tbl>
              <a:tblPr firstRow="1" bandRow="1"/>
              <a:tblGrid>
                <a:gridCol w="6220356"/>
                <a:gridCol w="2456608"/>
              </a:tblGrid>
              <a:tr h="822185">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kern="1200" noProof="0" dirty="0" smtClean="0">
                          <a:solidFill>
                            <a:schemeClr val="lt1"/>
                          </a:solidFill>
                          <a:latin typeface="+mn-lt"/>
                          <a:ea typeface="+mn-ea"/>
                          <a:cs typeface="+mn-cs"/>
                        </a:rPr>
                        <a:t>Contracting Authorities</a:t>
                      </a:r>
                      <a:endParaRPr lang="en-US" noProof="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endParaRPr lang="en-US" noProof="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r>
              <a:tr h="880229">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r>
                        <a:rPr lang="en-US" sz="2000" kern="1200" noProof="0" dirty="0" smtClean="0">
                          <a:solidFill>
                            <a:schemeClr val="dk1"/>
                          </a:solidFill>
                          <a:latin typeface="+mn-lt"/>
                          <a:ea typeface="+mn-ea"/>
                          <a:cs typeface="+mn-cs"/>
                        </a:rPr>
                        <a:t>Savings due to </a:t>
                      </a:r>
                      <a:r>
                        <a:rPr lang="tr-TR" sz="2000" kern="1200" noProof="0" dirty="0" err="1" smtClean="0">
                          <a:solidFill>
                            <a:schemeClr val="dk1"/>
                          </a:solidFill>
                          <a:latin typeface="+mn-lt"/>
                          <a:ea typeface="+mn-ea"/>
                          <a:cs typeface="+mn-cs"/>
                        </a:rPr>
                        <a:t>less</a:t>
                      </a:r>
                      <a:r>
                        <a:rPr lang="tr-TR" sz="2000" kern="1200" noProof="0" dirty="0" smtClean="0">
                          <a:solidFill>
                            <a:schemeClr val="dk1"/>
                          </a:solidFill>
                          <a:latin typeface="+mn-lt"/>
                          <a:ea typeface="+mn-ea"/>
                          <a:cs typeface="+mn-cs"/>
                        </a:rPr>
                        <a:t> </a:t>
                      </a:r>
                      <a:r>
                        <a:rPr lang="en-US" sz="2000" kern="1200" noProof="0" dirty="0" smtClean="0">
                          <a:solidFill>
                            <a:schemeClr val="dk1"/>
                          </a:solidFill>
                          <a:latin typeface="+mn-lt"/>
                          <a:ea typeface="+mn-ea"/>
                          <a:cs typeface="+mn-cs"/>
                        </a:rPr>
                        <a:t>printing</a:t>
                      </a:r>
                      <a:r>
                        <a:rPr lang="en-US" sz="2000" kern="1200" baseline="0" noProof="0" dirty="0" smtClean="0">
                          <a:solidFill>
                            <a:schemeClr val="dk1"/>
                          </a:solidFill>
                          <a:latin typeface="+mn-lt"/>
                          <a:ea typeface="+mn-ea"/>
                          <a:cs typeface="+mn-cs"/>
                        </a:rPr>
                        <a:t> of tender documents</a:t>
                      </a:r>
                      <a:r>
                        <a:rPr lang="tr-TR" sz="2000" kern="1200" baseline="0" noProof="0" dirty="0" smtClean="0">
                          <a:solidFill>
                            <a:schemeClr val="dk1"/>
                          </a:solidFill>
                          <a:latin typeface="+mn-lt"/>
                          <a:ea typeface="+mn-ea"/>
                          <a:cs typeface="+mn-cs"/>
                        </a:rPr>
                        <a:t>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(350.000 tender documents, avg. 50 pages, cost per page0,2 TL)</a:t>
                      </a:r>
                    </a:p>
                    <a:p>
                      <a:endParaRPr lang="en-US" sz="2000" noProof="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r"/>
                      <a:r>
                        <a:rPr lang="tr-TR" sz="1800" b="0" kern="1200" noProof="0" dirty="0" smtClean="0">
                          <a:solidFill>
                            <a:schemeClr val="dk1"/>
                          </a:solidFill>
                          <a:latin typeface="+mn-lt"/>
                          <a:ea typeface="+mn-ea"/>
                          <a:cs typeface="+mn-cs"/>
                        </a:rPr>
                        <a:t>3,5</a:t>
                      </a:r>
                      <a:r>
                        <a:rPr lang="en-US" sz="1800" b="0" kern="1200" noProof="0" dirty="0" smtClean="0">
                          <a:solidFill>
                            <a:schemeClr val="dk1"/>
                          </a:solidFill>
                          <a:latin typeface="+mn-lt"/>
                          <a:ea typeface="+mn-ea"/>
                          <a:cs typeface="+mn-cs"/>
                        </a:rPr>
                        <a:t> million TL</a:t>
                      </a:r>
                      <a:endParaRPr lang="tr-TR" sz="1800" b="0" kern="1200" noProof="0" dirty="0" smtClean="0">
                        <a:solidFill>
                          <a:schemeClr val="dk1"/>
                        </a:solidFill>
                        <a:latin typeface="+mn-lt"/>
                        <a:ea typeface="+mn-ea"/>
                        <a:cs typeface="+mn-cs"/>
                      </a:endParaRPr>
                    </a:p>
                    <a:p>
                      <a:pPr algn="r"/>
                      <a:r>
                        <a:rPr lang="tr-TR" sz="1800" b="0" kern="1200" noProof="0" dirty="0" smtClean="0">
                          <a:solidFill>
                            <a:schemeClr val="dk1"/>
                          </a:solidFill>
                          <a:latin typeface="+mn-lt"/>
                          <a:ea typeface="+mn-ea"/>
                          <a:cs typeface="+mn-cs"/>
                        </a:rPr>
                        <a:t>(1,15 </a:t>
                      </a:r>
                      <a:r>
                        <a:rPr lang="en-US" sz="1800" b="0" kern="1200" noProof="0" dirty="0" smtClean="0">
                          <a:solidFill>
                            <a:schemeClr val="dk1"/>
                          </a:solidFill>
                          <a:latin typeface="+mn-lt"/>
                          <a:ea typeface="+mn-ea"/>
                          <a:cs typeface="+mn-cs"/>
                        </a:rPr>
                        <a:t>million</a:t>
                      </a:r>
                      <a:r>
                        <a:rPr lang="tr-TR" sz="1800" b="0" kern="1200" noProof="0" dirty="0" smtClean="0">
                          <a:solidFill>
                            <a:schemeClr val="dk1"/>
                          </a:solidFill>
                          <a:latin typeface="+mn-lt"/>
                          <a:ea typeface="+mn-ea"/>
                          <a:cs typeface="+mn-cs"/>
                        </a:rPr>
                        <a:t> €)</a:t>
                      </a:r>
                      <a:endParaRPr lang="en-US" b="0" noProof="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r>
              <a:tr h="880229">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noProof="0" dirty="0" smtClean="0">
                          <a:solidFill>
                            <a:schemeClr val="dk1"/>
                          </a:solidFill>
                          <a:latin typeface="+mn-lt"/>
                          <a:ea typeface="+mn-ea"/>
                          <a:cs typeface="+mn-cs"/>
                        </a:rPr>
                        <a:t>Time savings</a:t>
                      </a: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(11 person/day, daily cost 50TL, 150.000 tenders annually)</a:t>
                      </a:r>
                    </a:p>
                    <a:p>
                      <a:endParaRPr lang="en-US" sz="2000" noProof="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r"/>
                      <a:r>
                        <a:rPr lang="tr-TR" sz="1800" b="0" kern="1200" noProof="0" dirty="0" smtClean="0">
                          <a:solidFill>
                            <a:schemeClr val="dk1"/>
                          </a:solidFill>
                          <a:latin typeface="+mn-lt"/>
                          <a:ea typeface="+mn-ea"/>
                          <a:cs typeface="+mn-cs"/>
                        </a:rPr>
                        <a:t>82,5 </a:t>
                      </a:r>
                      <a:r>
                        <a:rPr lang="en-US" sz="1800" b="0" kern="1200" noProof="0" dirty="0" smtClean="0">
                          <a:solidFill>
                            <a:schemeClr val="dk1"/>
                          </a:solidFill>
                          <a:latin typeface="+mn-lt"/>
                          <a:ea typeface="+mn-ea"/>
                          <a:cs typeface="+mn-cs"/>
                        </a:rPr>
                        <a:t>million TL</a:t>
                      </a:r>
                      <a:endParaRPr lang="tr-TR" sz="1800" b="0" kern="1200" noProof="0" dirty="0" smtClean="0">
                        <a:solidFill>
                          <a:schemeClr val="dk1"/>
                        </a:solidFill>
                        <a:latin typeface="+mn-lt"/>
                        <a:ea typeface="+mn-ea"/>
                        <a:cs typeface="+mn-cs"/>
                      </a:endParaRPr>
                    </a:p>
                    <a:p>
                      <a:pPr algn="r"/>
                      <a:r>
                        <a:rPr lang="tr-TR" sz="1800" b="0" kern="1200" noProof="0" dirty="0" smtClean="0">
                          <a:solidFill>
                            <a:schemeClr val="dk1"/>
                          </a:solidFill>
                          <a:latin typeface="+mn-lt"/>
                          <a:ea typeface="+mn-ea"/>
                          <a:cs typeface="+mn-cs"/>
                        </a:rPr>
                        <a:t>(27 </a:t>
                      </a:r>
                      <a:r>
                        <a:rPr lang="en-US" sz="1800" b="0" kern="1200" noProof="0" dirty="0" smtClean="0">
                          <a:solidFill>
                            <a:schemeClr val="dk1"/>
                          </a:solidFill>
                          <a:latin typeface="+mn-lt"/>
                          <a:ea typeface="+mn-ea"/>
                          <a:cs typeface="+mn-cs"/>
                        </a:rPr>
                        <a:t>million</a:t>
                      </a:r>
                      <a:r>
                        <a:rPr lang="tr-TR" sz="1800" b="0" kern="1200" noProof="0" dirty="0" smtClean="0">
                          <a:solidFill>
                            <a:schemeClr val="dk1"/>
                          </a:solidFill>
                          <a:latin typeface="+mn-lt"/>
                          <a:ea typeface="+mn-ea"/>
                          <a:cs typeface="+mn-cs"/>
                        </a:rPr>
                        <a:t> €)</a:t>
                      </a:r>
                    </a:p>
                    <a:p>
                      <a:pPr algn="r"/>
                      <a:endParaRPr lang="tr-TR" sz="1800" b="0" kern="1200" noProof="0" dirty="0" smtClean="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r>
              <a:tr h="1052390">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noProof="0" dirty="0" smtClean="0">
                          <a:solidFill>
                            <a:schemeClr val="dk1"/>
                          </a:solidFill>
                          <a:latin typeface="+mn-lt"/>
                          <a:ea typeface="+mn-ea"/>
                          <a:cs typeface="+mn-cs"/>
                        </a:rPr>
                        <a:t>Contract Value Savings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(Contract Value/Estimated Cost Ratio decreased from 81% to 74%, average number of tenders increased from 3</a:t>
                      </a:r>
                      <a:r>
                        <a:rPr kumimoji="0" lang="tr-TR"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3 to 5</a:t>
                      </a:r>
                      <a:r>
                        <a:rPr kumimoji="0" lang="tr-TR"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6</a:t>
                      </a:r>
                      <a:r>
                        <a:rPr kumimoji="0" lang="tr-TR" sz="1400" b="0" i="0" u="none" strike="noStrike" kern="1200" cap="none" spc="0" normalizeH="0" baseline="0" noProof="0" dirty="0" smtClean="0">
                          <a:ln>
                            <a:noFill/>
                          </a:ln>
                          <a:solidFill>
                            <a:prstClr val="black"/>
                          </a:solidFill>
                          <a:effectLst/>
                          <a:uLnTx/>
                          <a:uFillTx/>
                          <a:latin typeface="+mn-lt"/>
                          <a:ea typeface="+mn-ea"/>
                          <a:cs typeface="+mn-cs"/>
                        </a:rPr>
                        <a:t> in 2011 </a:t>
                      </a:r>
                      <a:r>
                        <a:rPr kumimoji="0" lang="tr-TR" sz="1400" b="0" i="0" u="none" strike="noStrike" kern="1200" cap="none" spc="0" normalizeH="0" baseline="0" noProof="0" dirty="0" err="1" smtClean="0">
                          <a:ln>
                            <a:noFill/>
                          </a:ln>
                          <a:solidFill>
                            <a:prstClr val="black"/>
                          </a:solidFill>
                          <a:effectLst/>
                          <a:uLnTx/>
                          <a:uFillTx/>
                          <a:latin typeface="+mn-lt"/>
                          <a:ea typeface="+mn-ea"/>
                          <a:cs typeface="+mn-cs"/>
                        </a:rPr>
                        <a:t>and</a:t>
                      </a:r>
                      <a:r>
                        <a:rPr kumimoji="0" lang="tr-TR" sz="1400" b="0" i="0" u="none" strike="noStrike" kern="1200" cap="none" spc="0" normalizeH="0" baseline="0" noProof="0" dirty="0" smtClean="0">
                          <a:ln>
                            <a:noFill/>
                          </a:ln>
                          <a:solidFill>
                            <a:prstClr val="black"/>
                          </a:solidFill>
                          <a:effectLst/>
                          <a:uLnTx/>
                          <a:uFillTx/>
                          <a:latin typeface="+mn-lt"/>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mn-lt"/>
                          <a:ea typeface="+mn-ea"/>
                          <a:cs typeface="+mn-cs"/>
                        </a:rPr>
                        <a:t>from</a:t>
                      </a:r>
                      <a:r>
                        <a:rPr kumimoji="0" lang="tr-TR" sz="1400" b="0" i="0" u="none" strike="noStrike" kern="1200" cap="none" spc="0" normalizeH="0" baseline="0" noProof="0" dirty="0" smtClean="0">
                          <a:ln>
                            <a:noFill/>
                          </a:ln>
                          <a:solidFill>
                            <a:prstClr val="black"/>
                          </a:solidFill>
                          <a:effectLst/>
                          <a:uLnTx/>
                          <a:uFillTx/>
                          <a:latin typeface="+mn-lt"/>
                          <a:ea typeface="+mn-ea"/>
                          <a:cs typeface="+mn-cs"/>
                        </a:rPr>
                        <a:t> 2,6 </a:t>
                      </a:r>
                      <a:r>
                        <a:rPr kumimoji="0" lang="tr-TR" sz="1400" b="0" i="0" u="none" strike="noStrike" kern="1200" cap="none" spc="0" normalizeH="0" baseline="0" noProof="0" dirty="0" err="1" smtClean="0">
                          <a:ln>
                            <a:noFill/>
                          </a:ln>
                          <a:solidFill>
                            <a:prstClr val="black"/>
                          </a:solidFill>
                          <a:effectLst/>
                          <a:uLnTx/>
                          <a:uFillTx/>
                          <a:latin typeface="+mn-lt"/>
                          <a:ea typeface="+mn-ea"/>
                          <a:cs typeface="+mn-cs"/>
                        </a:rPr>
                        <a:t>to</a:t>
                      </a:r>
                      <a:r>
                        <a:rPr kumimoji="0" lang="tr-TR" sz="1400" b="0" i="0" u="none" strike="noStrike" kern="1200" cap="none" spc="0" normalizeH="0" baseline="0" noProof="0" dirty="0" smtClean="0">
                          <a:ln>
                            <a:noFill/>
                          </a:ln>
                          <a:solidFill>
                            <a:prstClr val="black"/>
                          </a:solidFill>
                          <a:effectLst/>
                          <a:uLnTx/>
                          <a:uFillTx/>
                          <a:latin typeface="+mn-lt"/>
                          <a:ea typeface="+mn-ea"/>
                          <a:cs typeface="+mn-cs"/>
                        </a:rPr>
                        <a:t> 5,1 in 2012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marL="0" algn="r" rtl="0" eaLnBrk="1" latinLnBrk="0" hangingPunct="1"/>
                      <a:r>
                        <a:rPr kumimoji="0" lang="en-US" sz="1800" b="0" kern="1200" noProof="0" dirty="0" smtClean="0">
                          <a:solidFill>
                            <a:schemeClr val="dk1"/>
                          </a:solidFill>
                          <a:latin typeface="+mn-lt"/>
                          <a:ea typeface="+mn-ea"/>
                          <a:cs typeface="+mn-cs"/>
                        </a:rPr>
                        <a:t>Approximately </a:t>
                      </a:r>
                      <a:endParaRPr kumimoji="0" lang="tr-TR" sz="1800" b="0" kern="1200" noProof="0" dirty="0" smtClean="0">
                        <a:solidFill>
                          <a:schemeClr val="dk1"/>
                        </a:solidFill>
                        <a:latin typeface="+mn-lt"/>
                        <a:ea typeface="+mn-ea"/>
                        <a:cs typeface="+mn-cs"/>
                      </a:endParaRPr>
                    </a:p>
                    <a:p>
                      <a:pPr marL="0" algn="r" rtl="0" eaLnBrk="1" latinLnBrk="0" hangingPunct="1"/>
                      <a:r>
                        <a:rPr kumimoji="0" lang="en-US" sz="1800" b="1" kern="1200" noProof="0" dirty="0" smtClean="0">
                          <a:solidFill>
                            <a:srgbClr val="FF0000"/>
                          </a:solidFill>
                          <a:latin typeface="+mn-lt"/>
                          <a:ea typeface="+mn-ea"/>
                          <a:cs typeface="+mn-cs"/>
                        </a:rPr>
                        <a:t>1,</a:t>
                      </a:r>
                      <a:r>
                        <a:rPr kumimoji="0" lang="tr-TR" sz="1800" b="1" kern="1200" noProof="0" dirty="0" smtClean="0">
                          <a:solidFill>
                            <a:srgbClr val="FF0000"/>
                          </a:solidFill>
                          <a:latin typeface="+mn-lt"/>
                          <a:ea typeface="+mn-ea"/>
                          <a:cs typeface="+mn-cs"/>
                        </a:rPr>
                        <a:t>5</a:t>
                      </a:r>
                      <a:r>
                        <a:rPr kumimoji="0" lang="en-US" sz="1800" b="1" kern="1200" noProof="0" dirty="0" smtClean="0">
                          <a:solidFill>
                            <a:srgbClr val="FF0000"/>
                          </a:solidFill>
                          <a:latin typeface="+mn-lt"/>
                          <a:ea typeface="+mn-ea"/>
                          <a:cs typeface="+mn-cs"/>
                        </a:rPr>
                        <a:t> billion TL</a:t>
                      </a:r>
                      <a:r>
                        <a:rPr kumimoji="0" lang="tr-TR" sz="1800" b="1" kern="1200" noProof="0" dirty="0" smtClean="0">
                          <a:solidFill>
                            <a:srgbClr val="FF0000"/>
                          </a:solidFill>
                          <a:latin typeface="+mn-lt"/>
                          <a:ea typeface="+mn-ea"/>
                          <a:cs typeface="+mn-cs"/>
                        </a:rPr>
                        <a:t> </a:t>
                      </a:r>
                      <a:r>
                        <a:rPr kumimoji="0" lang="en-US" sz="1800" b="1" kern="1200" noProof="0" dirty="0" smtClean="0">
                          <a:solidFill>
                            <a:srgbClr val="FF0000"/>
                          </a:solidFill>
                          <a:latin typeface="+mn-lt"/>
                          <a:ea typeface="+mn-ea"/>
                          <a:cs typeface="+mn-cs"/>
                        </a:rPr>
                        <a:t>annually</a:t>
                      </a:r>
                      <a:endParaRPr kumimoji="0" lang="en-US" sz="1800" b="1" kern="1200" noProof="0" dirty="0">
                        <a:solidFill>
                          <a:srgbClr val="FF0000"/>
                        </a:solidFill>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r>
              <a:tr h="1052390">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noProof="0" dirty="0" smtClean="0">
                          <a:solidFill>
                            <a:schemeClr val="dk1"/>
                          </a:solidFill>
                          <a:latin typeface="+mn-lt"/>
                          <a:ea typeface="+mn-ea"/>
                          <a:cs typeface="+mn-cs"/>
                        </a:rPr>
                        <a:t>TOTAL </a:t>
                      </a:r>
                      <a:r>
                        <a:rPr lang="tr-TR" sz="2400" b="1" kern="1200" noProof="0" dirty="0" smtClean="0">
                          <a:solidFill>
                            <a:schemeClr val="dk1"/>
                          </a:solidFill>
                          <a:latin typeface="+mn-lt"/>
                          <a:ea typeface="+mn-ea"/>
                          <a:cs typeface="+mn-cs"/>
                        </a:rPr>
                        <a:t>REALIZED</a:t>
                      </a:r>
                      <a:r>
                        <a:rPr lang="en-US" sz="2400" b="1" kern="1200" noProof="0" dirty="0" smtClean="0">
                          <a:solidFill>
                            <a:schemeClr val="dk1"/>
                          </a:solidFill>
                          <a:latin typeface="+mn-lt"/>
                          <a:ea typeface="+mn-ea"/>
                          <a:cs typeface="+mn-cs"/>
                        </a:rPr>
                        <a:t> SAVINGS</a:t>
                      </a:r>
                      <a:r>
                        <a:rPr lang="tr-TR" sz="2400" b="1" kern="1200" noProof="0" dirty="0" smtClean="0">
                          <a:solidFill>
                            <a:schemeClr val="dk1"/>
                          </a:solidFill>
                          <a:latin typeface="+mn-lt"/>
                          <a:ea typeface="+mn-ea"/>
                          <a:cs typeface="+mn-cs"/>
                        </a:rPr>
                        <a:t> </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(yearly)</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r"/>
                      <a:r>
                        <a:rPr lang="tr-TR" sz="2400" b="1" kern="1200" baseline="0" noProof="0" dirty="0" smtClean="0">
                          <a:solidFill>
                            <a:schemeClr val="dk1"/>
                          </a:solidFill>
                          <a:latin typeface="+mn-lt"/>
                          <a:ea typeface="+mn-ea"/>
                          <a:cs typeface="+mn-cs"/>
                        </a:rPr>
                        <a:t>1,6 </a:t>
                      </a:r>
                      <a:r>
                        <a:rPr lang="en-US" sz="2400" b="1" kern="1200" baseline="0" noProof="0" dirty="0" smtClean="0">
                          <a:solidFill>
                            <a:schemeClr val="dk1"/>
                          </a:solidFill>
                          <a:latin typeface="+mn-lt"/>
                          <a:ea typeface="+mn-ea"/>
                          <a:cs typeface="+mn-cs"/>
                        </a:rPr>
                        <a:t>billion</a:t>
                      </a:r>
                      <a:r>
                        <a:rPr lang="tr-TR" sz="2400" b="1" kern="1200" baseline="0" noProof="0" dirty="0" smtClean="0">
                          <a:solidFill>
                            <a:schemeClr val="dk1"/>
                          </a:solidFill>
                          <a:latin typeface="+mn-lt"/>
                          <a:ea typeface="+mn-ea"/>
                          <a:cs typeface="+mn-cs"/>
                        </a:rPr>
                        <a:t> </a:t>
                      </a:r>
                      <a:r>
                        <a:rPr lang="en-US" sz="2400" b="1" kern="1200" noProof="0" dirty="0" smtClean="0">
                          <a:solidFill>
                            <a:schemeClr val="dk1"/>
                          </a:solidFill>
                          <a:latin typeface="+mn-lt"/>
                          <a:ea typeface="+mn-ea"/>
                          <a:cs typeface="+mn-cs"/>
                        </a:rPr>
                        <a:t>TL</a:t>
                      </a:r>
                      <a:endParaRPr lang="tr-TR" sz="2400" b="1" kern="1200" noProof="0" dirty="0" smtClean="0">
                        <a:solidFill>
                          <a:schemeClr val="dk1"/>
                        </a:solidFill>
                        <a:latin typeface="+mn-lt"/>
                        <a:ea typeface="+mn-ea"/>
                        <a:cs typeface="+mn-cs"/>
                      </a:endParaRPr>
                    </a:p>
                    <a:p>
                      <a:pPr algn="r"/>
                      <a:r>
                        <a:rPr lang="tr-TR" sz="2400" b="1" kern="1200" noProof="0" dirty="0" smtClean="0">
                          <a:solidFill>
                            <a:schemeClr val="dk1"/>
                          </a:solidFill>
                          <a:latin typeface="+mn-lt"/>
                          <a:ea typeface="+mn-ea"/>
                          <a:cs typeface="+mn-cs"/>
                        </a:rPr>
                        <a:t>(520 </a:t>
                      </a:r>
                      <a:r>
                        <a:rPr lang="en-US" sz="2400" b="1" kern="1200" noProof="0" dirty="0" smtClean="0">
                          <a:solidFill>
                            <a:schemeClr val="dk1"/>
                          </a:solidFill>
                          <a:latin typeface="+mn-lt"/>
                          <a:ea typeface="+mn-ea"/>
                          <a:cs typeface="+mn-cs"/>
                        </a:rPr>
                        <a:t>million</a:t>
                      </a:r>
                      <a:r>
                        <a:rPr lang="tr-TR" sz="2400" b="1" kern="1200" noProof="0" dirty="0" smtClean="0">
                          <a:solidFill>
                            <a:schemeClr val="dk1"/>
                          </a:solidFill>
                          <a:latin typeface="+mn-lt"/>
                          <a:ea typeface="+mn-ea"/>
                          <a:cs typeface="+mn-cs"/>
                        </a:rPr>
                        <a:t> €)</a:t>
                      </a:r>
                      <a:endParaRPr lang="en-US" sz="2400" noProof="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r>
            </a:tbl>
          </a:graphicData>
        </a:graphic>
      </p:graphicFrame>
    </p:spTree>
    <p:extLst>
      <p:ext uri="{BB962C8B-B14F-4D97-AF65-F5344CB8AC3E}">
        <p14:creationId xmlns:p14="http://schemas.microsoft.com/office/powerpoint/2010/main" val="69902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20782" y="0"/>
            <a:ext cx="8229600" cy="1143000"/>
          </a:xfrm>
        </p:spPr>
        <p:txBody>
          <a:bodyPr/>
          <a:lstStyle/>
          <a:p>
            <a:r>
              <a:rPr lang="tr-TR" dirty="0" err="1" smtClean="0"/>
              <a:t>Measuring</a:t>
            </a:r>
            <a:r>
              <a:rPr lang="tr-TR" dirty="0" smtClean="0"/>
              <a:t> </a:t>
            </a:r>
            <a:r>
              <a:rPr lang="tr-TR" dirty="0" err="1" smtClean="0"/>
              <a:t>Performance</a:t>
            </a:r>
            <a:endParaRPr lang="tr-TR" dirty="0"/>
          </a:p>
        </p:txBody>
      </p:sp>
      <p:sp>
        <p:nvSpPr>
          <p:cNvPr id="5" name="İçerik Yer Tutucusu 2"/>
          <p:cNvSpPr txBox="1">
            <a:spLocks/>
          </p:cNvSpPr>
          <p:nvPr/>
        </p:nvSpPr>
        <p:spPr bwMode="auto">
          <a:xfrm>
            <a:off x="395536" y="1052736"/>
            <a:ext cx="820453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a:lstStyle>
          <a:p>
            <a:pPr algn="just"/>
            <a:r>
              <a:rPr lang="tr-TR" sz="2400" kern="0" dirty="0" err="1" smtClean="0">
                <a:latin typeface="Calibri" pitchFamily="34" charset="0"/>
              </a:rPr>
              <a:t>Savings</a:t>
            </a:r>
            <a:r>
              <a:rPr lang="tr-TR" sz="2400" kern="0" dirty="0" smtClean="0">
                <a:latin typeface="Calibri" pitchFamily="34" charset="0"/>
              </a:rPr>
              <a:t> </a:t>
            </a:r>
            <a:r>
              <a:rPr lang="tr-TR" sz="2400" kern="0" dirty="0" err="1" smtClean="0">
                <a:latin typeface="Calibri" pitchFamily="34" charset="0"/>
              </a:rPr>
              <a:t>achieved</a:t>
            </a:r>
            <a:r>
              <a:rPr lang="tr-TR" sz="2400" kern="0" dirty="0" smtClean="0">
                <a:latin typeface="Calibri" pitchFamily="34" charset="0"/>
              </a:rPr>
              <a:t> </a:t>
            </a:r>
            <a:r>
              <a:rPr lang="tr-TR" sz="2400" kern="0" dirty="0" err="1" smtClean="0">
                <a:latin typeface="Calibri" pitchFamily="34" charset="0"/>
              </a:rPr>
              <a:t>by</a:t>
            </a:r>
            <a:r>
              <a:rPr lang="tr-TR" sz="2400" kern="0" dirty="0" smtClean="0">
                <a:latin typeface="Calibri" pitchFamily="34" charset="0"/>
              </a:rPr>
              <a:t> </a:t>
            </a:r>
            <a:r>
              <a:rPr lang="tr-TR" sz="2400" kern="0" dirty="0" err="1" smtClean="0">
                <a:latin typeface="Calibri" pitchFamily="34" charset="0"/>
              </a:rPr>
              <a:t>using</a:t>
            </a:r>
            <a:r>
              <a:rPr lang="tr-TR" sz="2400" kern="0" dirty="0" smtClean="0">
                <a:latin typeface="Calibri" pitchFamily="34" charset="0"/>
              </a:rPr>
              <a:t> Electronic </a:t>
            </a:r>
            <a:r>
              <a:rPr lang="tr-TR" sz="2400" kern="0" dirty="0" err="1" smtClean="0">
                <a:latin typeface="Calibri" pitchFamily="34" charset="0"/>
              </a:rPr>
              <a:t>Public</a:t>
            </a:r>
            <a:r>
              <a:rPr lang="tr-TR" sz="2400" kern="0" dirty="0" smtClean="0">
                <a:latin typeface="Calibri" pitchFamily="34" charset="0"/>
              </a:rPr>
              <a:t> </a:t>
            </a:r>
            <a:r>
              <a:rPr lang="tr-TR" sz="2400" kern="0" dirty="0" err="1" smtClean="0">
                <a:latin typeface="Calibri" pitchFamily="34" charset="0"/>
              </a:rPr>
              <a:t>Procurement</a:t>
            </a:r>
            <a:r>
              <a:rPr lang="tr-TR" sz="2400" kern="0" dirty="0" smtClean="0">
                <a:latin typeface="Calibri" pitchFamily="34" charset="0"/>
              </a:rPr>
              <a:t> Platform:</a:t>
            </a:r>
          </a:p>
        </p:txBody>
      </p:sp>
      <p:graphicFrame>
        <p:nvGraphicFramePr>
          <p:cNvPr id="6" name="5 Tablo"/>
          <p:cNvGraphicFramePr>
            <a:graphicFrameLocks noGrp="1"/>
          </p:cNvGraphicFramePr>
          <p:nvPr>
            <p:extLst>
              <p:ext uri="{D42A27DB-BD31-4B8C-83A1-F6EECF244321}">
                <p14:modId xmlns:p14="http://schemas.microsoft.com/office/powerpoint/2010/main" val="4139497981"/>
              </p:ext>
            </p:extLst>
          </p:nvPr>
        </p:nvGraphicFramePr>
        <p:xfrm>
          <a:off x="287524" y="1916832"/>
          <a:ext cx="8460940" cy="4008002"/>
        </p:xfrm>
        <a:graphic>
          <a:graphicData uri="http://schemas.openxmlformats.org/drawingml/2006/table">
            <a:tbl>
              <a:tblPr firstRow="1" bandRow="1"/>
              <a:tblGrid>
                <a:gridCol w="5740134"/>
                <a:gridCol w="2720806"/>
              </a:tblGrid>
              <a:tr h="529160">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kern="1200" noProof="0" dirty="0" smtClean="0">
                          <a:solidFill>
                            <a:schemeClr val="lt1"/>
                          </a:solidFill>
                          <a:latin typeface="+mn-lt"/>
                          <a:ea typeface="+mn-ea"/>
                          <a:cs typeface="+mn-cs"/>
                        </a:rPr>
                        <a:t>Economic Operators</a:t>
                      </a:r>
                      <a:endParaRPr lang="en-US" noProof="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endParaRPr lang="en-US" noProof="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r>
              <a:tr h="783830">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r>
                        <a:rPr lang="en-US" sz="1800" kern="1200" noProof="0" dirty="0" smtClean="0">
                          <a:solidFill>
                            <a:schemeClr val="dk1"/>
                          </a:solidFill>
                          <a:latin typeface="+mn-lt"/>
                          <a:ea typeface="+mn-ea"/>
                          <a:cs typeface="+mn-cs"/>
                        </a:rPr>
                        <a:t>Savings due to tender document</a:t>
                      </a:r>
                      <a:r>
                        <a:rPr lang="en-US" sz="1800" kern="1200" baseline="0" noProof="0" dirty="0" smtClean="0">
                          <a:solidFill>
                            <a:schemeClr val="dk1"/>
                          </a:solidFill>
                          <a:latin typeface="+mn-lt"/>
                          <a:ea typeface="+mn-ea"/>
                          <a:cs typeface="+mn-cs"/>
                        </a:rPr>
                        <a:t> acquisition</a:t>
                      </a:r>
                      <a:r>
                        <a:rPr lang="tr-TR" sz="1800" kern="1200" baseline="0" noProof="0" dirty="0" smtClean="0">
                          <a:solidFill>
                            <a:schemeClr val="dk1"/>
                          </a:solidFill>
                          <a:latin typeface="+mn-lt"/>
                          <a:ea typeface="+mn-ea"/>
                          <a:cs typeface="+mn-cs"/>
                        </a:rPr>
                        <a:t> (</a:t>
                      </a:r>
                      <a:r>
                        <a:rPr lang="en-US" sz="1800" kern="1200" baseline="0" noProof="0" dirty="0" smtClean="0">
                          <a:solidFill>
                            <a:schemeClr val="dk1"/>
                          </a:solidFill>
                          <a:latin typeface="+mn-lt"/>
                          <a:ea typeface="+mn-ea"/>
                          <a:cs typeface="+mn-cs"/>
                        </a:rPr>
                        <a:t>yearly</a:t>
                      </a:r>
                      <a:r>
                        <a:rPr lang="tr-TR" sz="1800" kern="1200" baseline="0" noProof="0" dirty="0" smtClean="0">
                          <a:solidFill>
                            <a:schemeClr val="dk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(350.000 tender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documents</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document</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price</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r"/>
                      <a:r>
                        <a:rPr lang="tr-TR" sz="1800" b="0" kern="1200" noProof="0" dirty="0" smtClean="0">
                          <a:solidFill>
                            <a:schemeClr val="dk1"/>
                          </a:solidFill>
                          <a:latin typeface="+mn-lt"/>
                          <a:ea typeface="+mn-ea"/>
                          <a:cs typeface="+mn-cs"/>
                        </a:rPr>
                        <a:t>54</a:t>
                      </a:r>
                      <a:r>
                        <a:rPr lang="en-US" sz="1800" b="0" kern="1200" noProof="0" dirty="0" smtClean="0">
                          <a:solidFill>
                            <a:schemeClr val="dk1"/>
                          </a:solidFill>
                          <a:latin typeface="+mn-lt"/>
                          <a:ea typeface="+mn-ea"/>
                          <a:cs typeface="+mn-cs"/>
                        </a:rPr>
                        <a:t> million TL</a:t>
                      </a:r>
                      <a:endParaRPr lang="tr-TR" sz="1800" b="0" kern="1200" noProof="0" dirty="0" smtClean="0">
                        <a:solidFill>
                          <a:schemeClr val="dk1"/>
                        </a:solidFill>
                        <a:latin typeface="+mn-lt"/>
                        <a:ea typeface="+mn-ea"/>
                        <a:cs typeface="+mn-cs"/>
                      </a:endParaRPr>
                    </a:p>
                    <a:p>
                      <a:pPr algn="r"/>
                      <a:r>
                        <a:rPr lang="tr-TR" sz="1800" b="0" kern="1200" noProof="0" dirty="0" smtClean="0">
                          <a:solidFill>
                            <a:schemeClr val="dk1"/>
                          </a:solidFill>
                          <a:latin typeface="+mn-lt"/>
                          <a:ea typeface="+mn-ea"/>
                          <a:cs typeface="+mn-cs"/>
                        </a:rPr>
                        <a:t>(18 </a:t>
                      </a:r>
                      <a:r>
                        <a:rPr lang="en-US" sz="1800" b="0" kern="1200" noProof="0" dirty="0" smtClean="0">
                          <a:solidFill>
                            <a:schemeClr val="dk1"/>
                          </a:solidFill>
                          <a:latin typeface="+mn-lt"/>
                          <a:ea typeface="+mn-ea"/>
                          <a:cs typeface="+mn-cs"/>
                        </a:rPr>
                        <a:t>million</a:t>
                      </a:r>
                      <a:r>
                        <a:rPr lang="tr-TR" sz="1800" b="0" kern="1200" noProof="0" dirty="0" smtClean="0">
                          <a:solidFill>
                            <a:schemeClr val="dk1"/>
                          </a:solidFill>
                          <a:latin typeface="+mn-lt"/>
                          <a:ea typeface="+mn-ea"/>
                          <a:cs typeface="+mn-cs"/>
                        </a:rPr>
                        <a:t> €)</a:t>
                      </a:r>
                      <a:endParaRPr lang="en-US" b="0" noProof="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r>
              <a:tr h="783830">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dk1"/>
                          </a:solidFill>
                          <a:latin typeface="+mn-lt"/>
                          <a:ea typeface="+mn-ea"/>
                          <a:cs typeface="+mn-cs"/>
                        </a:rPr>
                        <a:t>Transportation savings</a:t>
                      </a:r>
                      <a:r>
                        <a:rPr lang="tr-TR" sz="1800" kern="1200" noProof="0" dirty="0" smtClean="0">
                          <a:solidFill>
                            <a:schemeClr val="dk1"/>
                          </a:solidFill>
                          <a:latin typeface="+mn-lt"/>
                          <a:ea typeface="+mn-ea"/>
                          <a:cs typeface="+mn-cs"/>
                        </a:rPr>
                        <a:t> </a:t>
                      </a:r>
                      <a:r>
                        <a:rPr kumimoji="0" lang="tr-TR" sz="18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yearly</a:t>
                      </a:r>
                      <a:r>
                        <a:rPr kumimoji="0" lang="tr-TR" sz="18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(350.000 tender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documents</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10 TL/tender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document</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sz="2000" noProof="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r"/>
                      <a:r>
                        <a:rPr lang="tr-TR" sz="1800" b="0" kern="1200" noProof="0" dirty="0" smtClean="0">
                          <a:solidFill>
                            <a:schemeClr val="dk1"/>
                          </a:solidFill>
                          <a:latin typeface="+mn-lt"/>
                          <a:ea typeface="+mn-ea"/>
                          <a:cs typeface="+mn-cs"/>
                        </a:rPr>
                        <a:t>3,5</a:t>
                      </a:r>
                      <a:r>
                        <a:rPr lang="en-US" sz="1800" b="0" kern="1200" noProof="0" dirty="0" smtClean="0">
                          <a:solidFill>
                            <a:schemeClr val="dk1"/>
                          </a:solidFill>
                          <a:latin typeface="+mn-lt"/>
                          <a:ea typeface="+mn-ea"/>
                          <a:cs typeface="+mn-cs"/>
                        </a:rPr>
                        <a:t> million TL</a:t>
                      </a:r>
                      <a:endParaRPr lang="tr-TR" sz="1800" b="0" kern="1200" noProof="0" dirty="0" smtClean="0">
                        <a:solidFill>
                          <a:schemeClr val="dk1"/>
                        </a:solidFill>
                        <a:latin typeface="+mn-lt"/>
                        <a:ea typeface="+mn-ea"/>
                        <a:cs typeface="+mn-cs"/>
                      </a:endParaRPr>
                    </a:p>
                    <a:p>
                      <a:pPr algn="r"/>
                      <a:r>
                        <a:rPr lang="tr-TR" sz="1800" b="0" kern="1200" noProof="0" dirty="0" smtClean="0">
                          <a:solidFill>
                            <a:schemeClr val="dk1"/>
                          </a:solidFill>
                          <a:latin typeface="+mn-lt"/>
                          <a:ea typeface="+mn-ea"/>
                          <a:cs typeface="+mn-cs"/>
                        </a:rPr>
                        <a:t>(1,15 </a:t>
                      </a:r>
                      <a:r>
                        <a:rPr lang="en-US" sz="1800" b="0" kern="1200" noProof="0" dirty="0" smtClean="0">
                          <a:solidFill>
                            <a:schemeClr val="dk1"/>
                          </a:solidFill>
                          <a:latin typeface="+mn-lt"/>
                          <a:ea typeface="+mn-ea"/>
                          <a:cs typeface="+mn-cs"/>
                        </a:rPr>
                        <a:t>million</a:t>
                      </a:r>
                      <a:r>
                        <a:rPr lang="tr-TR" sz="1800" b="0" kern="1200" noProof="0" dirty="0" smtClean="0">
                          <a:solidFill>
                            <a:schemeClr val="dk1"/>
                          </a:solidFill>
                          <a:latin typeface="+mn-lt"/>
                          <a:ea typeface="+mn-ea"/>
                          <a:cs typeface="+mn-cs"/>
                        </a:rPr>
                        <a:t> €)</a:t>
                      </a:r>
                      <a:endParaRPr lang="en-US" b="0" noProof="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r>
              <a:tr h="783830">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dk1"/>
                          </a:solidFill>
                          <a:latin typeface="+mn-lt"/>
                          <a:ea typeface="+mn-ea"/>
                          <a:cs typeface="+mn-cs"/>
                        </a:rPr>
                        <a:t>Time Savings</a:t>
                      </a:r>
                      <a:r>
                        <a:rPr lang="tr-TR" sz="1800" kern="1200" noProof="0" dirty="0" smtClean="0">
                          <a:solidFill>
                            <a:schemeClr val="dk1"/>
                          </a:solidFill>
                          <a:latin typeface="+mn-lt"/>
                          <a:ea typeface="+mn-ea"/>
                          <a:cs typeface="+mn-cs"/>
                        </a:rPr>
                        <a:t> </a:t>
                      </a:r>
                      <a:r>
                        <a:rPr kumimoji="0" lang="tr-TR" sz="18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yearly</a:t>
                      </a:r>
                      <a:r>
                        <a:rPr kumimoji="0" lang="tr-TR" sz="18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(350.000 tender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documents</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1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man</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day</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*35 TL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daily</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r"/>
                      <a:r>
                        <a:rPr lang="tr-TR" sz="1800" b="0" kern="1200" noProof="0" dirty="0" smtClean="0">
                          <a:solidFill>
                            <a:schemeClr val="dk1"/>
                          </a:solidFill>
                          <a:latin typeface="+mn-lt"/>
                          <a:ea typeface="+mn-ea"/>
                          <a:cs typeface="+mn-cs"/>
                        </a:rPr>
                        <a:t>12,2</a:t>
                      </a:r>
                      <a:r>
                        <a:rPr lang="en-US" sz="1800" b="0" kern="1200" noProof="0" dirty="0" smtClean="0">
                          <a:solidFill>
                            <a:schemeClr val="dk1"/>
                          </a:solidFill>
                          <a:latin typeface="+mn-lt"/>
                          <a:ea typeface="+mn-ea"/>
                          <a:cs typeface="+mn-cs"/>
                        </a:rPr>
                        <a:t> million TL</a:t>
                      </a:r>
                      <a:endParaRPr lang="tr-TR" sz="1800" b="0" kern="1200" noProof="0" dirty="0" smtClean="0">
                        <a:solidFill>
                          <a:schemeClr val="dk1"/>
                        </a:solidFill>
                        <a:latin typeface="+mn-lt"/>
                        <a:ea typeface="+mn-ea"/>
                        <a:cs typeface="+mn-cs"/>
                      </a:endParaRPr>
                    </a:p>
                    <a:p>
                      <a:pPr algn="r"/>
                      <a:r>
                        <a:rPr lang="tr-TR" sz="1800" b="0" kern="1200" noProof="0" dirty="0" smtClean="0">
                          <a:solidFill>
                            <a:schemeClr val="dk1"/>
                          </a:solidFill>
                          <a:latin typeface="+mn-lt"/>
                          <a:ea typeface="+mn-ea"/>
                          <a:cs typeface="+mn-cs"/>
                        </a:rPr>
                        <a:t>(4 </a:t>
                      </a:r>
                      <a:r>
                        <a:rPr lang="en-US" sz="1800" b="0" kern="1200" noProof="0" dirty="0" smtClean="0">
                          <a:solidFill>
                            <a:schemeClr val="dk1"/>
                          </a:solidFill>
                          <a:latin typeface="+mn-lt"/>
                          <a:ea typeface="+mn-ea"/>
                          <a:cs typeface="+mn-cs"/>
                        </a:rPr>
                        <a:t>million</a:t>
                      </a:r>
                      <a:r>
                        <a:rPr lang="tr-TR" sz="1800" b="0" kern="1200" noProof="0" dirty="0" smtClean="0">
                          <a:solidFill>
                            <a:schemeClr val="dk1"/>
                          </a:solidFill>
                          <a:latin typeface="+mn-lt"/>
                          <a:ea typeface="+mn-ea"/>
                          <a:cs typeface="+mn-cs"/>
                        </a:rPr>
                        <a:t> €)</a:t>
                      </a:r>
                      <a:endParaRPr lang="en-US" b="0" noProof="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r>
              <a:tr h="1007782">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noProof="0" dirty="0" smtClean="0">
                          <a:solidFill>
                            <a:schemeClr val="dk1"/>
                          </a:solidFill>
                          <a:latin typeface="+mn-lt"/>
                          <a:ea typeface="+mn-ea"/>
                          <a:cs typeface="+mn-cs"/>
                        </a:rPr>
                        <a:t>TOTAL </a:t>
                      </a:r>
                      <a:r>
                        <a:rPr lang="tr-TR" sz="2400" b="1" kern="1200" noProof="0" dirty="0" smtClean="0">
                          <a:solidFill>
                            <a:schemeClr val="dk1"/>
                          </a:solidFill>
                          <a:latin typeface="+mn-lt"/>
                          <a:ea typeface="+mn-ea"/>
                          <a:cs typeface="+mn-cs"/>
                        </a:rPr>
                        <a:t>REALIZED</a:t>
                      </a:r>
                      <a:r>
                        <a:rPr lang="en-US" sz="2400" b="1" kern="1200" noProof="0" dirty="0" smtClean="0">
                          <a:solidFill>
                            <a:schemeClr val="dk1"/>
                          </a:solidFill>
                          <a:latin typeface="+mn-lt"/>
                          <a:ea typeface="+mn-ea"/>
                          <a:cs typeface="+mn-cs"/>
                        </a:rPr>
                        <a:t> SAVINGS</a:t>
                      </a:r>
                      <a:r>
                        <a:rPr lang="tr-TR" sz="2400" b="1" kern="1200" noProof="0" dirty="0" smtClean="0">
                          <a:solidFill>
                            <a:schemeClr val="dk1"/>
                          </a:solidFill>
                          <a:latin typeface="+mn-lt"/>
                          <a:ea typeface="+mn-ea"/>
                          <a:cs typeface="+mn-cs"/>
                        </a:rPr>
                        <a:t> </a:t>
                      </a:r>
                      <a:r>
                        <a:rPr kumimoji="0" lang="tr-TR" sz="18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yearly</a:t>
                      </a:r>
                      <a:r>
                        <a:rPr kumimoji="0" lang="tr-TR" sz="1800" b="1" i="0" u="none" strike="noStrike" kern="1200" cap="none" spc="0" normalizeH="0" baseline="0" noProof="0" dirty="0" smtClean="0">
                          <a:ln>
                            <a:noFill/>
                          </a:ln>
                          <a:solidFill>
                            <a:prstClr val="black"/>
                          </a:solidFill>
                          <a:effectLst/>
                          <a:uLnTx/>
                          <a:uFillTx/>
                          <a:latin typeface="+mn-lt"/>
                          <a:ea typeface="+mn-ea"/>
                          <a:cs typeface="+mn-cs"/>
                        </a:rPr>
                        <a:t>)</a:t>
                      </a:r>
                      <a:endParaRPr kumimoji="0" lang="en-US" sz="2000" b="1"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r"/>
                      <a:r>
                        <a:rPr lang="tr-TR" sz="2400" b="1" kern="1200" noProof="0" dirty="0" smtClean="0">
                          <a:solidFill>
                            <a:schemeClr val="dk1"/>
                          </a:solidFill>
                          <a:latin typeface="+mn-lt"/>
                          <a:ea typeface="+mn-ea"/>
                          <a:cs typeface="+mn-cs"/>
                        </a:rPr>
                        <a:t>69,7</a:t>
                      </a:r>
                      <a:r>
                        <a:rPr lang="en-US" sz="2400" b="1" kern="1200" noProof="0" dirty="0" smtClean="0">
                          <a:solidFill>
                            <a:schemeClr val="dk1"/>
                          </a:solidFill>
                          <a:latin typeface="+mn-lt"/>
                          <a:ea typeface="+mn-ea"/>
                          <a:cs typeface="+mn-cs"/>
                        </a:rPr>
                        <a:t> million</a:t>
                      </a:r>
                      <a:r>
                        <a:rPr lang="en-US" sz="2400" b="0" kern="1200" noProof="0" dirty="0" smtClean="0">
                          <a:solidFill>
                            <a:schemeClr val="dk1"/>
                          </a:solidFill>
                          <a:latin typeface="+mn-lt"/>
                          <a:ea typeface="+mn-ea"/>
                          <a:cs typeface="+mn-cs"/>
                        </a:rPr>
                        <a:t> </a:t>
                      </a:r>
                      <a:r>
                        <a:rPr lang="en-US" sz="2400" b="1" kern="1200" noProof="0" dirty="0" smtClean="0">
                          <a:solidFill>
                            <a:schemeClr val="dk1"/>
                          </a:solidFill>
                          <a:latin typeface="+mn-lt"/>
                          <a:ea typeface="+mn-ea"/>
                          <a:cs typeface="+mn-cs"/>
                        </a:rPr>
                        <a:t>TL</a:t>
                      </a:r>
                      <a:endParaRPr lang="tr-TR" sz="2400" b="1" kern="1200" noProof="0" dirty="0" smtClean="0">
                        <a:solidFill>
                          <a:schemeClr val="dk1"/>
                        </a:solidFill>
                        <a:latin typeface="+mn-lt"/>
                        <a:ea typeface="+mn-ea"/>
                        <a:cs typeface="+mn-cs"/>
                      </a:endParaRPr>
                    </a:p>
                    <a:p>
                      <a:pPr algn="r"/>
                      <a:r>
                        <a:rPr lang="tr-TR" sz="2400" b="1" kern="1200" noProof="0" dirty="0" smtClean="0">
                          <a:solidFill>
                            <a:schemeClr val="dk1"/>
                          </a:solidFill>
                          <a:latin typeface="+mn-lt"/>
                          <a:ea typeface="+mn-ea"/>
                          <a:cs typeface="+mn-cs"/>
                        </a:rPr>
                        <a:t>(22,6</a:t>
                      </a:r>
                      <a:r>
                        <a:rPr lang="tr-TR" sz="2400" b="1" kern="1200" baseline="0" noProof="0" dirty="0" smtClean="0">
                          <a:solidFill>
                            <a:schemeClr val="dk1"/>
                          </a:solidFill>
                          <a:latin typeface="+mn-lt"/>
                          <a:ea typeface="+mn-ea"/>
                          <a:cs typeface="+mn-cs"/>
                        </a:rPr>
                        <a:t> </a:t>
                      </a:r>
                      <a:r>
                        <a:rPr lang="en-US" sz="2400" b="1" kern="1200" baseline="0" noProof="0" dirty="0" smtClean="0">
                          <a:solidFill>
                            <a:schemeClr val="dk1"/>
                          </a:solidFill>
                          <a:latin typeface="+mn-lt"/>
                          <a:ea typeface="+mn-ea"/>
                          <a:cs typeface="+mn-cs"/>
                        </a:rPr>
                        <a:t>million</a:t>
                      </a:r>
                      <a:r>
                        <a:rPr lang="tr-TR" sz="2400" b="1" kern="1200" baseline="0" noProof="0" dirty="0" smtClean="0">
                          <a:solidFill>
                            <a:schemeClr val="dk1"/>
                          </a:solidFill>
                          <a:latin typeface="+mn-lt"/>
                          <a:ea typeface="+mn-ea"/>
                          <a:cs typeface="+mn-cs"/>
                        </a:rPr>
                        <a:t> €)</a:t>
                      </a:r>
                      <a:endParaRPr lang="en-US" sz="2400" noProof="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r>
            </a:tbl>
          </a:graphicData>
        </a:graphic>
      </p:graphicFrame>
    </p:spTree>
    <p:extLst>
      <p:ext uri="{BB962C8B-B14F-4D97-AF65-F5344CB8AC3E}">
        <p14:creationId xmlns:p14="http://schemas.microsoft.com/office/powerpoint/2010/main" val="648873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95288" y="1"/>
            <a:ext cx="8229600" cy="1052736"/>
          </a:xfrm>
        </p:spPr>
        <p:txBody>
          <a:bodyPr/>
          <a:lstStyle/>
          <a:p>
            <a:pPr lvl="1"/>
            <a:r>
              <a:rPr lang="tr-TR" sz="3200" dirty="0" smtClean="0"/>
              <a:t>          </a:t>
            </a:r>
            <a:r>
              <a:rPr lang="tr-TR" sz="3200" b="1" dirty="0" smtClean="0">
                <a:latin typeface="Calibri" pitchFamily="34" charset="0"/>
              </a:rPr>
              <a:t>Business </a:t>
            </a:r>
            <a:r>
              <a:rPr lang="tr-TR" sz="3200" b="1" dirty="0" err="1" smtClean="0">
                <a:latin typeface="Calibri" pitchFamily="34" charset="0"/>
              </a:rPr>
              <a:t>Intelligence</a:t>
            </a:r>
            <a:endParaRPr lang="en-US" sz="3200" b="1" dirty="0">
              <a:solidFill>
                <a:schemeClr val="tx1"/>
              </a:solidFill>
              <a:latin typeface="Calibri" pitchFamily="34" charset="0"/>
            </a:endParaRPr>
          </a:p>
        </p:txBody>
      </p:sp>
      <p:sp>
        <p:nvSpPr>
          <p:cNvPr id="150531" name="Rectangle 3"/>
          <p:cNvSpPr>
            <a:spLocks noGrp="1" noChangeArrowheads="1"/>
          </p:cNvSpPr>
          <p:nvPr>
            <p:ph type="body" idx="1"/>
          </p:nvPr>
        </p:nvSpPr>
        <p:spPr>
          <a:xfrm>
            <a:off x="457200" y="1196752"/>
            <a:ext cx="8291264" cy="5400600"/>
          </a:xfrm>
        </p:spPr>
        <p:txBody>
          <a:bodyPr/>
          <a:lstStyle/>
          <a:p>
            <a:pPr algn="just"/>
            <a:r>
              <a:rPr lang="tr-TR" sz="2000" dirty="0" smtClean="0">
                <a:latin typeface="Calibri" pitchFamily="34" charset="0"/>
              </a:rPr>
              <a:t>A </a:t>
            </a:r>
            <a:r>
              <a:rPr lang="tr-TR" sz="2000" dirty="0" err="1" smtClean="0">
                <a:latin typeface="Calibri" pitchFamily="34" charset="0"/>
              </a:rPr>
              <a:t>business</a:t>
            </a:r>
            <a:r>
              <a:rPr lang="tr-TR" sz="2000" dirty="0" smtClean="0">
                <a:latin typeface="Calibri" pitchFamily="34" charset="0"/>
              </a:rPr>
              <a:t> </a:t>
            </a:r>
            <a:r>
              <a:rPr lang="tr-TR" sz="2000" dirty="0" err="1" smtClean="0">
                <a:latin typeface="Calibri" pitchFamily="34" charset="0"/>
              </a:rPr>
              <a:t>intelligence</a:t>
            </a:r>
            <a:r>
              <a:rPr lang="tr-TR" sz="2000" dirty="0" smtClean="0">
                <a:latin typeface="Calibri" pitchFamily="34" charset="0"/>
              </a:rPr>
              <a:t> </a:t>
            </a:r>
            <a:r>
              <a:rPr lang="tr-TR" sz="2000" dirty="0" err="1" smtClean="0">
                <a:latin typeface="Calibri" pitchFamily="34" charset="0"/>
              </a:rPr>
              <a:t>application</a:t>
            </a:r>
            <a:r>
              <a:rPr lang="tr-TR" sz="2000" dirty="0" smtClean="0">
                <a:latin typeface="Calibri" pitchFamily="34" charset="0"/>
              </a:rPr>
              <a:t> </a:t>
            </a:r>
            <a:r>
              <a:rPr lang="tr-TR" sz="2000" dirty="0" err="1" smtClean="0">
                <a:latin typeface="Calibri" pitchFamily="34" charset="0"/>
              </a:rPr>
              <a:t>was</a:t>
            </a:r>
            <a:r>
              <a:rPr lang="tr-TR" sz="2000" dirty="0" smtClean="0">
                <a:latin typeface="Calibri" pitchFamily="34" charset="0"/>
              </a:rPr>
              <a:t> put </a:t>
            </a:r>
            <a:r>
              <a:rPr lang="tr-TR" sz="2000" dirty="0" err="1" smtClean="0">
                <a:latin typeface="Calibri" pitchFamily="34" charset="0"/>
              </a:rPr>
              <a:t>into</a:t>
            </a:r>
            <a:r>
              <a:rPr lang="tr-TR" sz="2000" dirty="0" smtClean="0">
                <a:latin typeface="Calibri" pitchFamily="34" charset="0"/>
              </a:rPr>
              <a:t> </a:t>
            </a:r>
            <a:r>
              <a:rPr lang="tr-TR" sz="2000" dirty="0" err="1" smtClean="0">
                <a:latin typeface="Calibri" pitchFamily="34" charset="0"/>
              </a:rPr>
              <a:t>use</a:t>
            </a:r>
            <a:r>
              <a:rPr lang="tr-TR" sz="2000" dirty="0" smtClean="0">
                <a:latin typeface="Calibri" pitchFamily="34" charset="0"/>
              </a:rPr>
              <a:t> </a:t>
            </a:r>
          </a:p>
          <a:p>
            <a:pPr marL="0" indent="0" algn="just">
              <a:buNone/>
            </a:pPr>
            <a:r>
              <a:rPr lang="tr-TR" sz="2000" dirty="0">
                <a:latin typeface="Calibri" pitchFamily="34" charset="0"/>
              </a:rPr>
              <a:t> </a:t>
            </a:r>
            <a:r>
              <a:rPr lang="tr-TR" sz="2000" dirty="0" smtClean="0">
                <a:latin typeface="Calibri" pitchFamily="34" charset="0"/>
              </a:rPr>
              <a:t>     on Electronic </a:t>
            </a:r>
            <a:r>
              <a:rPr lang="tr-TR" sz="2000" dirty="0" err="1" smtClean="0">
                <a:latin typeface="Calibri" pitchFamily="34" charset="0"/>
              </a:rPr>
              <a:t>Public</a:t>
            </a:r>
            <a:r>
              <a:rPr lang="tr-TR" sz="2000" dirty="0" smtClean="0">
                <a:latin typeface="Calibri" pitchFamily="34" charset="0"/>
              </a:rPr>
              <a:t> </a:t>
            </a:r>
            <a:r>
              <a:rPr lang="tr-TR" sz="2000" dirty="0" err="1" smtClean="0">
                <a:latin typeface="Calibri" pitchFamily="34" charset="0"/>
              </a:rPr>
              <a:t>Procurement</a:t>
            </a:r>
            <a:r>
              <a:rPr lang="tr-TR" sz="2000" dirty="0" smtClean="0">
                <a:latin typeface="Calibri" pitchFamily="34" charset="0"/>
              </a:rPr>
              <a:t> Platform in </a:t>
            </a:r>
            <a:r>
              <a:rPr lang="tr-TR" sz="2000" dirty="0" err="1" smtClean="0">
                <a:latin typeface="Calibri" pitchFamily="34" charset="0"/>
              </a:rPr>
              <a:t>order</a:t>
            </a:r>
            <a:r>
              <a:rPr lang="tr-TR" sz="2000" dirty="0" smtClean="0">
                <a:latin typeface="Calibri" pitchFamily="34" charset="0"/>
              </a:rPr>
              <a:t> </a:t>
            </a:r>
            <a:r>
              <a:rPr lang="tr-TR" sz="2000" dirty="0" err="1" smtClean="0">
                <a:latin typeface="Calibri" pitchFamily="34" charset="0"/>
              </a:rPr>
              <a:t>to</a:t>
            </a:r>
            <a:r>
              <a:rPr lang="tr-TR" sz="2000" dirty="0" smtClean="0">
                <a:latin typeface="Calibri" pitchFamily="34" charset="0"/>
              </a:rPr>
              <a:t>:</a:t>
            </a:r>
          </a:p>
          <a:p>
            <a:pPr algn="just"/>
            <a:r>
              <a:rPr lang="tr-TR" sz="2000" dirty="0" smtClean="0">
                <a:solidFill>
                  <a:srgbClr val="000000"/>
                </a:solidFill>
                <a:latin typeface="Calibri" pitchFamily="34" charset="0"/>
              </a:rPr>
              <a:t>g</a:t>
            </a:r>
            <a:r>
              <a:rPr lang="en-US" sz="2000" dirty="0" err="1" smtClean="0">
                <a:solidFill>
                  <a:srgbClr val="000000"/>
                </a:solidFill>
                <a:latin typeface="Calibri" pitchFamily="34" charset="0"/>
              </a:rPr>
              <a:t>ather</a:t>
            </a:r>
            <a:r>
              <a:rPr lang="en-US" sz="2000" dirty="0" smtClean="0">
                <a:solidFill>
                  <a:srgbClr val="000000"/>
                </a:solidFill>
                <a:latin typeface="Calibri" pitchFamily="34" charset="0"/>
              </a:rPr>
              <a:t> statistical data about public procurement</a:t>
            </a:r>
            <a:endParaRPr lang="tr-TR" sz="2000" dirty="0" smtClean="0">
              <a:solidFill>
                <a:srgbClr val="000000"/>
              </a:solidFill>
              <a:latin typeface="Calibri" pitchFamily="34" charset="0"/>
            </a:endParaRPr>
          </a:p>
          <a:p>
            <a:pPr marL="0" indent="0" algn="just">
              <a:buNone/>
            </a:pPr>
            <a:r>
              <a:rPr lang="tr-TR" sz="2000" dirty="0">
                <a:solidFill>
                  <a:srgbClr val="000000"/>
                </a:solidFill>
                <a:latin typeface="Calibri" pitchFamily="34" charset="0"/>
              </a:rPr>
              <a:t> </a:t>
            </a:r>
            <a:r>
              <a:rPr lang="tr-TR" sz="2000" dirty="0" smtClean="0">
                <a:solidFill>
                  <a:srgbClr val="000000"/>
                </a:solidFill>
                <a:latin typeface="Calibri" pitchFamily="34" charset="0"/>
              </a:rPr>
              <a:t>    </a:t>
            </a:r>
            <a:r>
              <a:rPr lang="en-US" sz="2000" dirty="0" smtClean="0">
                <a:solidFill>
                  <a:srgbClr val="000000"/>
                </a:solidFill>
                <a:latin typeface="Calibri" pitchFamily="34" charset="0"/>
              </a:rPr>
              <a:t> </a:t>
            </a:r>
            <a:r>
              <a:rPr lang="en-US" sz="2000" dirty="0">
                <a:solidFill>
                  <a:srgbClr val="000000"/>
                </a:solidFill>
                <a:latin typeface="Calibri" pitchFamily="34" charset="0"/>
              </a:rPr>
              <a:t>for business </a:t>
            </a:r>
            <a:r>
              <a:rPr lang="en-US" sz="2000" dirty="0" smtClean="0">
                <a:solidFill>
                  <a:srgbClr val="000000"/>
                </a:solidFill>
                <a:latin typeface="Calibri" pitchFamily="34" charset="0"/>
              </a:rPr>
              <a:t>processes analysis,</a:t>
            </a:r>
          </a:p>
          <a:p>
            <a:pPr algn="just"/>
            <a:r>
              <a:rPr lang="en-US" sz="2000" dirty="0" smtClean="0">
                <a:solidFill>
                  <a:srgbClr val="000000"/>
                </a:solidFill>
                <a:latin typeface="Calibri" pitchFamily="34" charset="0"/>
              </a:rPr>
              <a:t>standardize analysis of public procurement data </a:t>
            </a:r>
            <a:endParaRPr lang="tr-TR" sz="2000" dirty="0" smtClean="0">
              <a:solidFill>
                <a:srgbClr val="000000"/>
              </a:solidFill>
              <a:latin typeface="Calibri" pitchFamily="34" charset="0"/>
            </a:endParaRPr>
          </a:p>
          <a:p>
            <a:pPr marL="0" indent="0" algn="just">
              <a:buNone/>
            </a:pPr>
            <a:r>
              <a:rPr lang="tr-TR" sz="2000" dirty="0">
                <a:solidFill>
                  <a:srgbClr val="000000"/>
                </a:solidFill>
                <a:latin typeface="Calibri" pitchFamily="34" charset="0"/>
              </a:rPr>
              <a:t> </a:t>
            </a:r>
            <a:r>
              <a:rPr lang="tr-TR" sz="2000" dirty="0" smtClean="0">
                <a:solidFill>
                  <a:srgbClr val="000000"/>
                </a:solidFill>
                <a:latin typeface="Calibri" pitchFamily="34" charset="0"/>
              </a:rPr>
              <a:t>     </a:t>
            </a:r>
            <a:r>
              <a:rPr lang="en-US" sz="2000" dirty="0" smtClean="0">
                <a:solidFill>
                  <a:srgbClr val="000000"/>
                </a:solidFill>
                <a:latin typeface="Calibri" pitchFamily="34" charset="0"/>
              </a:rPr>
              <a:t>and development of public procurement reports,</a:t>
            </a:r>
          </a:p>
          <a:p>
            <a:pPr algn="just"/>
            <a:r>
              <a:rPr lang="tr-TR" sz="2000" dirty="0" err="1">
                <a:solidFill>
                  <a:srgbClr val="000000"/>
                </a:solidFill>
                <a:latin typeface="Calibri" pitchFamily="34" charset="0"/>
              </a:rPr>
              <a:t>f</a:t>
            </a:r>
            <a:r>
              <a:rPr lang="tr-TR" sz="2000" dirty="0" err="1" smtClean="0">
                <a:solidFill>
                  <a:srgbClr val="000000"/>
                </a:solidFill>
                <a:latin typeface="Calibri" pitchFamily="34" charset="0"/>
              </a:rPr>
              <a:t>aster</a:t>
            </a:r>
            <a:r>
              <a:rPr lang="tr-TR" sz="2000" dirty="0" smtClean="0">
                <a:solidFill>
                  <a:srgbClr val="000000"/>
                </a:solidFill>
                <a:latin typeface="Calibri" pitchFamily="34" charset="0"/>
              </a:rPr>
              <a:t> </a:t>
            </a:r>
            <a:r>
              <a:rPr lang="tr-TR" sz="2000" dirty="0" err="1" smtClean="0">
                <a:solidFill>
                  <a:srgbClr val="000000"/>
                </a:solidFill>
                <a:latin typeface="Calibri" pitchFamily="34" charset="0"/>
              </a:rPr>
              <a:t>retrieve</a:t>
            </a:r>
            <a:r>
              <a:rPr lang="tr-TR" sz="2000" dirty="0">
                <a:solidFill>
                  <a:srgbClr val="000000"/>
                </a:solidFill>
                <a:latin typeface="Calibri" pitchFamily="34" charset="0"/>
              </a:rPr>
              <a:t> </a:t>
            </a:r>
            <a:r>
              <a:rPr lang="tr-TR" sz="2000" dirty="0" err="1" smtClean="0">
                <a:solidFill>
                  <a:srgbClr val="000000"/>
                </a:solidFill>
                <a:latin typeface="Calibri" pitchFamily="34" charset="0"/>
              </a:rPr>
              <a:t>up</a:t>
            </a:r>
            <a:r>
              <a:rPr lang="tr-TR" sz="2000" dirty="0" smtClean="0">
                <a:solidFill>
                  <a:srgbClr val="000000"/>
                </a:solidFill>
                <a:latin typeface="Calibri" pitchFamily="34" charset="0"/>
              </a:rPr>
              <a:t> </a:t>
            </a:r>
            <a:r>
              <a:rPr lang="tr-TR" sz="2000" dirty="0" err="1" smtClean="0">
                <a:solidFill>
                  <a:srgbClr val="000000"/>
                </a:solidFill>
                <a:latin typeface="Calibri" pitchFamily="34" charset="0"/>
              </a:rPr>
              <a:t>to</a:t>
            </a:r>
            <a:r>
              <a:rPr lang="tr-TR" sz="2000" dirty="0" smtClean="0">
                <a:solidFill>
                  <a:srgbClr val="000000"/>
                </a:solidFill>
                <a:latin typeface="Calibri" pitchFamily="34" charset="0"/>
              </a:rPr>
              <a:t> </a:t>
            </a:r>
            <a:r>
              <a:rPr lang="tr-TR" sz="2000" dirty="0" err="1" smtClean="0">
                <a:solidFill>
                  <a:srgbClr val="000000"/>
                </a:solidFill>
                <a:latin typeface="Calibri" pitchFamily="34" charset="0"/>
              </a:rPr>
              <a:t>date</a:t>
            </a:r>
            <a:r>
              <a:rPr lang="tr-TR" sz="2000" dirty="0" smtClean="0">
                <a:solidFill>
                  <a:srgbClr val="000000"/>
                </a:solidFill>
                <a:latin typeface="Calibri" pitchFamily="34" charset="0"/>
              </a:rPr>
              <a:t> </a:t>
            </a:r>
            <a:r>
              <a:rPr lang="tr-TR" sz="2000" dirty="0" err="1" smtClean="0">
                <a:solidFill>
                  <a:srgbClr val="000000"/>
                </a:solidFill>
                <a:latin typeface="Calibri" pitchFamily="34" charset="0"/>
              </a:rPr>
              <a:t>and</a:t>
            </a:r>
            <a:r>
              <a:rPr lang="tr-TR" sz="2000" dirty="0" smtClean="0">
                <a:solidFill>
                  <a:srgbClr val="000000"/>
                </a:solidFill>
                <a:latin typeface="Calibri" pitchFamily="34" charset="0"/>
              </a:rPr>
              <a:t> </a:t>
            </a:r>
            <a:r>
              <a:rPr lang="tr-TR" sz="2000" dirty="0" err="1" smtClean="0">
                <a:solidFill>
                  <a:srgbClr val="000000"/>
                </a:solidFill>
                <a:latin typeface="Calibri" pitchFamily="34" charset="0"/>
              </a:rPr>
              <a:t>instant</a:t>
            </a:r>
            <a:r>
              <a:rPr lang="tr-TR" sz="2000" dirty="0" smtClean="0">
                <a:solidFill>
                  <a:srgbClr val="000000"/>
                </a:solidFill>
                <a:latin typeface="Calibri" pitchFamily="34" charset="0"/>
              </a:rPr>
              <a:t> data,</a:t>
            </a:r>
            <a:endParaRPr lang="en-US" sz="2000" dirty="0">
              <a:solidFill>
                <a:srgbClr val="000000"/>
              </a:solidFill>
              <a:latin typeface="Calibri" pitchFamily="34" charset="0"/>
            </a:endParaRPr>
          </a:p>
          <a:p>
            <a:pPr algn="just"/>
            <a:r>
              <a:rPr lang="tr-TR" sz="2000" dirty="0" err="1" smtClean="0">
                <a:solidFill>
                  <a:srgbClr val="000000"/>
                </a:solidFill>
                <a:latin typeface="Calibri" pitchFamily="34" charset="0"/>
              </a:rPr>
              <a:t>more</a:t>
            </a:r>
            <a:r>
              <a:rPr lang="tr-TR" sz="2000" dirty="0" smtClean="0">
                <a:solidFill>
                  <a:srgbClr val="000000"/>
                </a:solidFill>
                <a:latin typeface="Calibri" pitchFamily="34" charset="0"/>
              </a:rPr>
              <a:t> </a:t>
            </a:r>
            <a:r>
              <a:rPr lang="tr-TR" sz="2000" dirty="0" err="1" smtClean="0">
                <a:solidFill>
                  <a:srgbClr val="000000"/>
                </a:solidFill>
                <a:latin typeface="Calibri" pitchFamily="34" charset="0"/>
              </a:rPr>
              <a:t>effectively</a:t>
            </a:r>
            <a:r>
              <a:rPr lang="en-US" sz="2000" dirty="0" smtClean="0">
                <a:solidFill>
                  <a:srgbClr val="000000"/>
                </a:solidFill>
                <a:latin typeface="Calibri" pitchFamily="34" charset="0"/>
              </a:rPr>
              <a:t> </a:t>
            </a:r>
            <a:r>
              <a:rPr lang="en-US" sz="2000" dirty="0">
                <a:solidFill>
                  <a:srgbClr val="000000"/>
                </a:solidFill>
                <a:latin typeface="Calibri" pitchFamily="34" charset="0"/>
              </a:rPr>
              <a:t>provide procurement data to the other units of </a:t>
            </a:r>
            <a:r>
              <a:rPr lang="en-US" sz="2000" dirty="0" smtClean="0">
                <a:solidFill>
                  <a:srgbClr val="000000"/>
                </a:solidFill>
                <a:latin typeface="Calibri" pitchFamily="34" charset="0"/>
              </a:rPr>
              <a:t>PPA, </a:t>
            </a:r>
            <a:endParaRPr lang="en-US" sz="2000" dirty="0">
              <a:solidFill>
                <a:srgbClr val="000000"/>
              </a:solidFill>
              <a:latin typeface="Calibri" pitchFamily="34" charset="0"/>
            </a:endParaRPr>
          </a:p>
          <a:p>
            <a:pPr algn="just"/>
            <a:r>
              <a:rPr lang="en-US" sz="2000" dirty="0" smtClean="0">
                <a:solidFill>
                  <a:srgbClr val="000000"/>
                </a:solidFill>
                <a:latin typeface="Calibri" pitchFamily="34" charset="0"/>
              </a:rPr>
              <a:t>provide </a:t>
            </a:r>
            <a:r>
              <a:rPr lang="en-US" sz="2000" dirty="0">
                <a:solidFill>
                  <a:srgbClr val="000000"/>
                </a:solidFill>
                <a:latin typeface="Calibri" pitchFamily="34" charset="0"/>
              </a:rPr>
              <a:t>statistical information within the scope of «The </a:t>
            </a:r>
            <a:r>
              <a:rPr lang="tr-TR" sz="2000" dirty="0" err="1" smtClean="0">
                <a:solidFill>
                  <a:srgbClr val="000000"/>
                </a:solidFill>
                <a:latin typeface="Calibri" pitchFamily="34" charset="0"/>
              </a:rPr>
              <a:t>Law</a:t>
            </a:r>
            <a:r>
              <a:rPr lang="tr-TR" sz="2000" dirty="0" smtClean="0">
                <a:solidFill>
                  <a:srgbClr val="000000"/>
                </a:solidFill>
                <a:latin typeface="Calibri" pitchFamily="34" charset="0"/>
              </a:rPr>
              <a:t> of </a:t>
            </a:r>
            <a:r>
              <a:rPr lang="tr-TR" sz="2000" dirty="0" err="1" smtClean="0">
                <a:solidFill>
                  <a:srgbClr val="000000"/>
                </a:solidFill>
                <a:latin typeface="Calibri" pitchFamily="34" charset="0"/>
              </a:rPr>
              <a:t>Info</a:t>
            </a:r>
            <a:r>
              <a:rPr lang="tr-TR" sz="2000" dirty="0" smtClean="0">
                <a:solidFill>
                  <a:srgbClr val="000000"/>
                </a:solidFill>
                <a:latin typeface="Calibri" pitchFamily="34" charset="0"/>
              </a:rPr>
              <a:t> Access </a:t>
            </a:r>
            <a:r>
              <a:rPr lang="en-US" sz="2000" dirty="0" smtClean="0">
                <a:solidFill>
                  <a:srgbClr val="000000"/>
                </a:solidFill>
                <a:latin typeface="Calibri" pitchFamily="34" charset="0"/>
              </a:rPr>
              <a:t>Right</a:t>
            </a:r>
            <a:r>
              <a:rPr lang="tr-TR" sz="2000" dirty="0" smtClean="0">
                <a:solidFill>
                  <a:srgbClr val="000000"/>
                </a:solidFill>
                <a:latin typeface="Calibri" pitchFamily="34" charset="0"/>
              </a:rPr>
              <a:t>s</a:t>
            </a:r>
            <a:r>
              <a:rPr lang="en-US" sz="2000" dirty="0" smtClean="0">
                <a:solidFill>
                  <a:srgbClr val="000000"/>
                </a:solidFill>
                <a:latin typeface="Calibri" pitchFamily="34" charset="0"/>
              </a:rPr>
              <a:t> No</a:t>
            </a:r>
            <a:r>
              <a:rPr lang="en-US" sz="2000" dirty="0">
                <a:solidFill>
                  <a:srgbClr val="000000"/>
                </a:solidFill>
                <a:latin typeface="Calibri" pitchFamily="34" charset="0"/>
              </a:rPr>
              <a:t>. 4982</a:t>
            </a:r>
            <a:r>
              <a:rPr lang="en-US" sz="2000" dirty="0" smtClean="0">
                <a:solidFill>
                  <a:srgbClr val="000000"/>
                </a:solidFill>
                <a:latin typeface="Calibri" pitchFamily="34" charset="0"/>
              </a:rPr>
              <a:t>»,</a:t>
            </a:r>
            <a:endParaRPr lang="en-US" sz="2000" dirty="0">
              <a:solidFill>
                <a:srgbClr val="000000"/>
              </a:solidFill>
              <a:latin typeface="Calibri" pitchFamily="34" charset="0"/>
            </a:endParaRPr>
          </a:p>
          <a:p>
            <a:pPr algn="just"/>
            <a:r>
              <a:rPr lang="en-US" sz="2000" dirty="0" smtClean="0">
                <a:solidFill>
                  <a:srgbClr val="000000"/>
                </a:solidFill>
                <a:latin typeface="Calibri" pitchFamily="34" charset="0"/>
              </a:rPr>
              <a:t>provide </a:t>
            </a:r>
            <a:r>
              <a:rPr lang="en-US" sz="2000" dirty="0">
                <a:solidFill>
                  <a:srgbClr val="000000"/>
                </a:solidFill>
                <a:latin typeface="Calibri" pitchFamily="34" charset="0"/>
              </a:rPr>
              <a:t>information </a:t>
            </a:r>
            <a:r>
              <a:rPr lang="en-US" sz="2000" dirty="0" smtClean="0">
                <a:solidFill>
                  <a:srgbClr val="000000"/>
                </a:solidFill>
                <a:latin typeface="Calibri" pitchFamily="34" charset="0"/>
              </a:rPr>
              <a:t>to </a:t>
            </a:r>
            <a:r>
              <a:rPr lang="en-US" sz="2000" dirty="0">
                <a:solidFill>
                  <a:srgbClr val="000000"/>
                </a:solidFill>
                <a:latin typeface="Calibri" pitchFamily="34" charset="0"/>
              </a:rPr>
              <a:t>contracting entities, economic operators and public in a visually rich and dynamic way,</a:t>
            </a:r>
          </a:p>
          <a:p>
            <a:pPr algn="just"/>
            <a:r>
              <a:rPr lang="en-US" sz="2000" dirty="0" smtClean="0">
                <a:solidFill>
                  <a:srgbClr val="000000"/>
                </a:solidFill>
                <a:latin typeface="Calibri" pitchFamily="34" charset="0"/>
              </a:rPr>
              <a:t>improve </a:t>
            </a:r>
            <a:r>
              <a:rPr lang="en-US" sz="2000" dirty="0">
                <a:solidFill>
                  <a:srgbClr val="000000"/>
                </a:solidFill>
                <a:latin typeface="Calibri" pitchFamily="34" charset="0"/>
              </a:rPr>
              <a:t>public procurement processes by employing data </a:t>
            </a:r>
            <a:r>
              <a:rPr lang="en-US" sz="2000" dirty="0" smtClean="0">
                <a:solidFill>
                  <a:srgbClr val="000000"/>
                </a:solidFill>
                <a:latin typeface="Calibri" pitchFamily="34" charset="0"/>
              </a:rPr>
              <a:t>mining</a:t>
            </a:r>
            <a:r>
              <a:rPr lang="tr-TR" sz="2000" dirty="0">
                <a:solidFill>
                  <a:srgbClr val="000000"/>
                </a:solidFill>
                <a:latin typeface="Calibri" pitchFamily="34" charset="0"/>
              </a:rPr>
              <a:t>.</a:t>
            </a:r>
            <a:endParaRPr lang="en-US" sz="2000" dirty="0">
              <a:solidFill>
                <a:srgbClr val="000000"/>
              </a:solidFill>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3" y="1412776"/>
            <a:ext cx="24288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1151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95288" y="1"/>
            <a:ext cx="8229600" cy="1052736"/>
          </a:xfrm>
        </p:spPr>
        <p:txBody>
          <a:bodyPr/>
          <a:lstStyle/>
          <a:p>
            <a:pPr lvl="1"/>
            <a:r>
              <a:rPr lang="tr-TR" sz="3200" dirty="0" smtClean="0"/>
              <a:t>          </a:t>
            </a:r>
            <a:r>
              <a:rPr lang="tr-TR" sz="3200" b="1" dirty="0" smtClean="0">
                <a:latin typeface="Calibri" pitchFamily="34" charset="0"/>
              </a:rPr>
              <a:t>Business </a:t>
            </a:r>
            <a:r>
              <a:rPr lang="tr-TR" sz="3200" b="1" dirty="0" err="1" smtClean="0">
                <a:latin typeface="Calibri" pitchFamily="34" charset="0"/>
              </a:rPr>
              <a:t>Intelligence</a:t>
            </a:r>
            <a:endParaRPr lang="en-US" sz="3200" b="1" dirty="0">
              <a:solidFill>
                <a:schemeClr val="tx1"/>
              </a:solidFill>
              <a:latin typeface="Calibri" pitchFamily="34" charset="0"/>
            </a:endParaRPr>
          </a:p>
        </p:txBody>
      </p:sp>
      <p:sp>
        <p:nvSpPr>
          <p:cNvPr id="150531" name="Rectangle 3"/>
          <p:cNvSpPr>
            <a:spLocks noGrp="1" noChangeArrowheads="1"/>
          </p:cNvSpPr>
          <p:nvPr>
            <p:ph type="body" idx="1"/>
          </p:nvPr>
        </p:nvSpPr>
        <p:spPr>
          <a:xfrm>
            <a:off x="683568" y="3717032"/>
            <a:ext cx="6059016" cy="2304256"/>
          </a:xfrm>
        </p:spPr>
        <p:txBody>
          <a:bodyPr/>
          <a:lstStyle/>
          <a:p>
            <a:pPr algn="just"/>
            <a:endParaRPr lang="en-US" sz="2000" dirty="0">
              <a:solidFill>
                <a:srgbClr val="000000"/>
              </a:solidFill>
              <a:latin typeface="Calibri"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 y="908720"/>
            <a:ext cx="9144000" cy="569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952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0"/>
            <a:ext cx="8229600" cy="1143000"/>
          </a:xfrm>
        </p:spPr>
        <p:txBody>
          <a:bodyPr/>
          <a:lstStyle/>
          <a:p>
            <a:r>
              <a:rPr lang="tr-TR" b="1" dirty="0" err="1">
                <a:latin typeface="Calibri" pitchFamily="34" charset="0"/>
              </a:rPr>
              <a:t>Measuring</a:t>
            </a:r>
            <a:r>
              <a:rPr lang="tr-TR" b="1" dirty="0">
                <a:latin typeface="Calibri" pitchFamily="34" charset="0"/>
              </a:rPr>
              <a:t> </a:t>
            </a:r>
            <a:r>
              <a:rPr lang="tr-TR" b="1" dirty="0" err="1">
                <a:latin typeface="Calibri" pitchFamily="34" charset="0"/>
              </a:rPr>
              <a:t>Performance</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14139072"/>
              </p:ext>
            </p:extLst>
          </p:nvPr>
        </p:nvGraphicFramePr>
        <p:xfrm>
          <a:off x="457200" y="1600200"/>
          <a:ext cx="5987008" cy="4349079"/>
        </p:xfrm>
        <a:graphic>
          <a:graphicData uri="http://schemas.openxmlformats.org/drawingml/2006/chart">
            <c:chart xmlns:c="http://schemas.openxmlformats.org/drawingml/2006/chart" xmlns:r="http://schemas.openxmlformats.org/officeDocument/2006/relationships" r:id="rId3"/>
          </a:graphicData>
        </a:graphic>
      </p:graphicFrame>
      <p:sp>
        <p:nvSpPr>
          <p:cNvPr id="5" name="Dikdörtgen 4"/>
          <p:cNvSpPr/>
          <p:nvPr/>
        </p:nvSpPr>
        <p:spPr>
          <a:xfrm>
            <a:off x="6588224" y="1556792"/>
            <a:ext cx="2448272" cy="4320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tr-TR" dirty="0">
                <a:solidFill>
                  <a:schemeClr val="tx1"/>
                </a:solidFill>
                <a:latin typeface="Calibri" pitchFamily="34" charset="0"/>
              </a:rPr>
              <a:t>C</a:t>
            </a:r>
            <a:r>
              <a:rPr lang="en-US" dirty="0" err="1" smtClean="0">
                <a:solidFill>
                  <a:schemeClr val="tx1"/>
                </a:solidFill>
                <a:latin typeface="Calibri" pitchFamily="34" charset="0"/>
              </a:rPr>
              <a:t>ompetitive</a:t>
            </a:r>
            <a:r>
              <a:rPr lang="en-US" dirty="0" smtClean="0">
                <a:solidFill>
                  <a:schemeClr val="tx1"/>
                </a:solidFill>
                <a:latin typeface="Calibri" pitchFamily="34" charset="0"/>
              </a:rPr>
              <a:t> </a:t>
            </a:r>
            <a:r>
              <a:rPr lang="en-US" dirty="0">
                <a:solidFill>
                  <a:schemeClr val="tx1"/>
                </a:solidFill>
                <a:latin typeface="Calibri" pitchFamily="34" charset="0"/>
              </a:rPr>
              <a:t>procedures should be used as much as possible </a:t>
            </a:r>
            <a:r>
              <a:rPr lang="en-US" dirty="0" smtClean="0">
                <a:solidFill>
                  <a:schemeClr val="tx1"/>
                </a:solidFill>
                <a:latin typeface="Calibri" pitchFamily="34" charset="0"/>
              </a:rPr>
              <a:t>for </a:t>
            </a:r>
            <a:r>
              <a:rPr lang="en-US" dirty="0">
                <a:solidFill>
                  <a:schemeClr val="tx1"/>
                </a:solidFill>
                <a:latin typeface="Calibri" pitchFamily="34" charset="0"/>
              </a:rPr>
              <a:t>competition and transparency.</a:t>
            </a:r>
          </a:p>
          <a:p>
            <a:pPr algn="just"/>
            <a:endParaRPr lang="tr-TR" dirty="0">
              <a:solidFill>
                <a:schemeClr val="tx1"/>
              </a:solidFill>
              <a:latin typeface="Calibri" pitchFamily="34" charset="0"/>
            </a:endParaRPr>
          </a:p>
          <a:p>
            <a:pPr algn="just"/>
            <a:r>
              <a:rPr lang="tr-TR" kern="0" dirty="0" err="1" smtClean="0">
                <a:solidFill>
                  <a:schemeClr val="tx1"/>
                </a:solidFill>
                <a:latin typeface="Calibri" pitchFamily="34" charset="0"/>
              </a:rPr>
              <a:t>In</a:t>
            </a:r>
            <a:r>
              <a:rPr lang="tr-TR" kern="0" dirty="0" smtClean="0">
                <a:solidFill>
                  <a:schemeClr val="tx1"/>
                </a:solidFill>
                <a:latin typeface="Calibri" pitchFamily="34" charset="0"/>
              </a:rPr>
              <a:t> 2013, 93,28% of </a:t>
            </a:r>
            <a:r>
              <a:rPr lang="tr-TR" kern="0" dirty="0" err="1" smtClean="0">
                <a:solidFill>
                  <a:schemeClr val="tx1"/>
                </a:solidFill>
                <a:latin typeface="Calibri" pitchFamily="34" charset="0"/>
              </a:rPr>
              <a:t>all</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public</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contracts</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subject</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to</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the</a:t>
            </a:r>
            <a:r>
              <a:rPr lang="tr-TR" kern="0" dirty="0" smtClean="0">
                <a:solidFill>
                  <a:schemeClr val="tx1"/>
                </a:solidFill>
                <a:latin typeface="Calibri" pitchFamily="34" charset="0"/>
              </a:rPr>
              <a:t> PPL </a:t>
            </a:r>
            <a:r>
              <a:rPr lang="tr-TR" kern="0" dirty="0" err="1" smtClean="0">
                <a:solidFill>
                  <a:schemeClr val="tx1"/>
                </a:solidFill>
                <a:latin typeface="Calibri" pitchFamily="34" charset="0"/>
              </a:rPr>
              <a:t>are</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awarded</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using</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competitive</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procedures</a:t>
            </a:r>
            <a:r>
              <a:rPr lang="tr-TR" kern="0" dirty="0" smtClean="0">
                <a:solidFill>
                  <a:schemeClr val="tx1"/>
                </a:solidFill>
                <a:latin typeface="Calibri" pitchFamily="34" charset="0"/>
              </a:rPr>
              <a:t>.</a:t>
            </a:r>
            <a:endParaRPr lang="tr-TR" kern="0" dirty="0">
              <a:solidFill>
                <a:schemeClr val="tx1"/>
              </a:solidFill>
              <a:latin typeface="Calibri" pitchFamily="34" charset="0"/>
            </a:endParaRPr>
          </a:p>
          <a:p>
            <a:pPr algn="ctr"/>
            <a:endParaRPr lang="tr-TR" dirty="0">
              <a:solidFill>
                <a:schemeClr val="tx1"/>
              </a:solidFill>
              <a:latin typeface="Calibri" pitchFamily="34" charset="0"/>
            </a:endParaRPr>
          </a:p>
        </p:txBody>
      </p:sp>
      <p:sp>
        <p:nvSpPr>
          <p:cNvPr id="6" name="Rectangle 6"/>
          <p:cNvSpPr/>
          <p:nvPr/>
        </p:nvSpPr>
        <p:spPr>
          <a:xfrm>
            <a:off x="2339752" y="1134494"/>
            <a:ext cx="3853947" cy="422298"/>
          </a:xfrm>
          <a:prstGeom prst="rect">
            <a:avLst/>
          </a:prstGeom>
          <a:solidFill>
            <a:srgbClr val="FF28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err="1" smtClean="0"/>
              <a:t>Use</a:t>
            </a:r>
            <a:r>
              <a:rPr lang="tr-TR" dirty="0" smtClean="0"/>
              <a:t> of </a:t>
            </a:r>
            <a:r>
              <a:rPr lang="tr-TR" dirty="0" err="1"/>
              <a:t>C</a:t>
            </a:r>
            <a:r>
              <a:rPr lang="tr-TR" dirty="0" err="1" smtClean="0"/>
              <a:t>ompetitive</a:t>
            </a:r>
            <a:r>
              <a:rPr lang="tr-TR" dirty="0" smtClean="0"/>
              <a:t> </a:t>
            </a:r>
            <a:r>
              <a:rPr lang="tr-TR" dirty="0" err="1"/>
              <a:t>P</a:t>
            </a:r>
            <a:r>
              <a:rPr lang="tr-TR" dirty="0" err="1" smtClean="0"/>
              <a:t>rocedures</a:t>
            </a:r>
            <a:endParaRPr lang="en-US" dirty="0"/>
          </a:p>
        </p:txBody>
      </p:sp>
    </p:spTree>
    <p:extLst>
      <p:ext uri="{BB962C8B-B14F-4D97-AF65-F5344CB8AC3E}">
        <p14:creationId xmlns:p14="http://schemas.microsoft.com/office/powerpoint/2010/main" val="2171465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0"/>
            <a:ext cx="8229600" cy="1143000"/>
          </a:xfrm>
        </p:spPr>
        <p:txBody>
          <a:bodyPr/>
          <a:lstStyle/>
          <a:p>
            <a:r>
              <a:rPr lang="tr-TR" b="1" dirty="0" err="1">
                <a:latin typeface="Calibri" pitchFamily="34" charset="0"/>
              </a:rPr>
              <a:t>Measuring</a:t>
            </a:r>
            <a:r>
              <a:rPr lang="tr-TR" b="1" dirty="0">
                <a:latin typeface="Calibri" pitchFamily="34" charset="0"/>
              </a:rPr>
              <a:t> </a:t>
            </a:r>
            <a:r>
              <a:rPr lang="tr-TR" b="1" dirty="0" err="1">
                <a:latin typeface="Calibri" pitchFamily="34" charset="0"/>
              </a:rPr>
              <a:t>Performance</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791252780"/>
              </p:ext>
            </p:extLst>
          </p:nvPr>
        </p:nvGraphicFramePr>
        <p:xfrm>
          <a:off x="457200" y="1600200"/>
          <a:ext cx="5987008" cy="4349079"/>
        </p:xfrm>
        <a:graphic>
          <a:graphicData uri="http://schemas.openxmlformats.org/drawingml/2006/chart">
            <c:chart xmlns:c="http://schemas.openxmlformats.org/drawingml/2006/chart" xmlns:r="http://schemas.openxmlformats.org/officeDocument/2006/relationships" r:id="rId3"/>
          </a:graphicData>
        </a:graphic>
      </p:graphicFrame>
      <p:sp>
        <p:nvSpPr>
          <p:cNvPr id="5" name="Dikdörtgen 4"/>
          <p:cNvSpPr/>
          <p:nvPr/>
        </p:nvSpPr>
        <p:spPr>
          <a:xfrm>
            <a:off x="6588224" y="1268760"/>
            <a:ext cx="2304256" cy="51748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n-US" dirty="0">
                <a:solidFill>
                  <a:schemeClr val="tx1"/>
                </a:solidFill>
                <a:latin typeface="Calibri" pitchFamily="34" charset="0"/>
              </a:rPr>
              <a:t>Average percentage of savings should be </a:t>
            </a:r>
            <a:r>
              <a:rPr lang="en-US" dirty="0" smtClean="0">
                <a:solidFill>
                  <a:schemeClr val="tx1"/>
                </a:solidFill>
                <a:latin typeface="Calibri" pitchFamily="34" charset="0"/>
              </a:rPr>
              <a:t>as </a:t>
            </a:r>
            <a:r>
              <a:rPr lang="tr-TR" dirty="0" err="1" smtClean="0">
                <a:solidFill>
                  <a:schemeClr val="tx1"/>
                </a:solidFill>
                <a:latin typeface="Calibri" pitchFamily="34" charset="0"/>
              </a:rPr>
              <a:t>high</a:t>
            </a:r>
            <a:r>
              <a:rPr lang="en-US" dirty="0" smtClean="0">
                <a:solidFill>
                  <a:schemeClr val="tx1"/>
                </a:solidFill>
                <a:latin typeface="Calibri" pitchFamily="34" charset="0"/>
              </a:rPr>
              <a:t> </a:t>
            </a:r>
            <a:r>
              <a:rPr lang="en-US" dirty="0">
                <a:solidFill>
                  <a:schemeClr val="tx1"/>
                </a:solidFill>
                <a:latin typeface="Calibri" pitchFamily="34" charset="0"/>
              </a:rPr>
              <a:t>as possible to achieve best value for money.</a:t>
            </a:r>
          </a:p>
          <a:p>
            <a:pPr algn="just"/>
            <a:endParaRPr lang="tr-TR" dirty="0">
              <a:solidFill>
                <a:schemeClr val="tx1"/>
              </a:solidFill>
              <a:latin typeface="Calibri" pitchFamily="34" charset="0"/>
            </a:endParaRPr>
          </a:p>
          <a:p>
            <a:pPr algn="just"/>
            <a:r>
              <a:rPr lang="tr-TR" kern="0" dirty="0" err="1" smtClean="0">
                <a:solidFill>
                  <a:schemeClr val="tx1"/>
                </a:solidFill>
                <a:latin typeface="Calibri" pitchFamily="34" charset="0"/>
              </a:rPr>
              <a:t>In</a:t>
            </a:r>
            <a:r>
              <a:rPr lang="tr-TR" kern="0" dirty="0" smtClean="0">
                <a:solidFill>
                  <a:schemeClr val="tx1"/>
                </a:solidFill>
                <a:latin typeface="Calibri" pitchFamily="34" charset="0"/>
              </a:rPr>
              <a:t> 2013</a:t>
            </a:r>
            <a:r>
              <a:rPr lang="tr-TR" kern="0" dirty="0">
                <a:solidFill>
                  <a:schemeClr val="tx1"/>
                </a:solidFill>
                <a:latin typeface="Calibri" pitchFamily="34" charset="0"/>
              </a:rPr>
              <a:t>, </a:t>
            </a:r>
            <a:r>
              <a:rPr lang="tr-TR" kern="0" dirty="0" err="1">
                <a:solidFill>
                  <a:schemeClr val="tx1"/>
                </a:solidFill>
                <a:latin typeface="Calibri" pitchFamily="34" charset="0"/>
              </a:rPr>
              <a:t>estimated</a:t>
            </a:r>
            <a:r>
              <a:rPr lang="tr-TR" kern="0" dirty="0">
                <a:solidFill>
                  <a:schemeClr val="tx1"/>
                </a:solidFill>
                <a:latin typeface="Calibri" pitchFamily="34" charset="0"/>
              </a:rPr>
              <a:t> </a:t>
            </a:r>
            <a:r>
              <a:rPr lang="tr-TR" kern="0" dirty="0" err="1">
                <a:solidFill>
                  <a:schemeClr val="tx1"/>
                </a:solidFill>
                <a:latin typeface="Calibri" pitchFamily="34" charset="0"/>
              </a:rPr>
              <a:t>cost</a:t>
            </a:r>
            <a:r>
              <a:rPr lang="tr-TR" kern="0" dirty="0">
                <a:solidFill>
                  <a:schemeClr val="tx1"/>
                </a:solidFill>
                <a:latin typeface="Calibri" pitchFamily="34" charset="0"/>
              </a:rPr>
              <a:t> / </a:t>
            </a:r>
            <a:r>
              <a:rPr lang="tr-TR" kern="0" dirty="0" err="1">
                <a:solidFill>
                  <a:schemeClr val="tx1"/>
                </a:solidFill>
                <a:latin typeface="Calibri" pitchFamily="34" charset="0"/>
              </a:rPr>
              <a:t>contract</a:t>
            </a:r>
            <a:r>
              <a:rPr lang="tr-TR" kern="0" dirty="0">
                <a:solidFill>
                  <a:schemeClr val="tx1"/>
                </a:solidFill>
                <a:latin typeface="Calibri" pitchFamily="34" charset="0"/>
              </a:rPr>
              <a:t> </a:t>
            </a:r>
            <a:r>
              <a:rPr lang="tr-TR" kern="0" dirty="0" err="1" smtClean="0">
                <a:solidFill>
                  <a:schemeClr val="tx1"/>
                </a:solidFill>
                <a:latin typeface="Calibri" pitchFamily="34" charset="0"/>
              </a:rPr>
              <a:t>value</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ratio</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was</a:t>
            </a:r>
            <a:r>
              <a:rPr lang="tr-TR" kern="0" dirty="0" smtClean="0">
                <a:solidFill>
                  <a:schemeClr val="tx1"/>
                </a:solidFill>
                <a:latin typeface="Calibri" pitchFamily="34" charset="0"/>
              </a:rPr>
              <a:t> 76%.</a:t>
            </a:r>
          </a:p>
          <a:p>
            <a:pPr algn="just"/>
            <a:endParaRPr lang="tr-TR" kern="0" dirty="0">
              <a:solidFill>
                <a:schemeClr val="tx1"/>
              </a:solidFill>
              <a:latin typeface="Calibri" pitchFamily="34" charset="0"/>
            </a:endParaRPr>
          </a:p>
          <a:p>
            <a:pPr algn="just"/>
            <a:r>
              <a:rPr lang="en-US" kern="0" dirty="0" smtClean="0">
                <a:solidFill>
                  <a:schemeClr val="tx1"/>
                </a:solidFill>
                <a:latin typeface="Calibri" pitchFamily="34" charset="0"/>
              </a:rPr>
              <a:t>The </a:t>
            </a:r>
            <a:r>
              <a:rPr lang="tr-TR" kern="0" dirty="0" err="1" smtClean="0">
                <a:solidFill>
                  <a:schemeClr val="tx1"/>
                </a:solidFill>
                <a:latin typeface="Calibri" pitchFamily="34" charset="0"/>
              </a:rPr>
              <a:t>graph</a:t>
            </a:r>
            <a:r>
              <a:rPr lang="en-US" kern="0" dirty="0" smtClean="0">
                <a:solidFill>
                  <a:schemeClr val="tx1"/>
                </a:solidFill>
                <a:latin typeface="Calibri" pitchFamily="34" charset="0"/>
              </a:rPr>
              <a:t> </a:t>
            </a:r>
            <a:r>
              <a:rPr lang="en-US" kern="0" dirty="0">
                <a:solidFill>
                  <a:schemeClr val="tx1"/>
                </a:solidFill>
                <a:latin typeface="Calibri" pitchFamily="34" charset="0"/>
              </a:rPr>
              <a:t>shows that through using competitive </a:t>
            </a:r>
            <a:r>
              <a:rPr lang="en-US" kern="0" dirty="0" smtClean="0">
                <a:solidFill>
                  <a:schemeClr val="tx1"/>
                </a:solidFill>
                <a:latin typeface="Calibri" pitchFamily="34" charset="0"/>
              </a:rPr>
              <a:t>procedures</a:t>
            </a:r>
            <a:r>
              <a:rPr lang="tr-TR" kern="0" dirty="0" smtClean="0">
                <a:solidFill>
                  <a:schemeClr val="tx1"/>
                </a:solidFill>
                <a:latin typeface="Calibri" pitchFamily="34" charset="0"/>
              </a:rPr>
              <a:t> how </a:t>
            </a:r>
            <a:r>
              <a:rPr lang="tr-TR" kern="0" dirty="0" err="1" smtClean="0">
                <a:solidFill>
                  <a:schemeClr val="tx1"/>
                </a:solidFill>
                <a:latin typeface="Calibri" pitchFamily="34" charset="0"/>
              </a:rPr>
              <a:t>much</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saving</a:t>
            </a:r>
            <a:r>
              <a:rPr lang="tr-TR" kern="0" dirty="0" smtClean="0">
                <a:solidFill>
                  <a:schemeClr val="tx1"/>
                </a:solidFill>
                <a:latin typeface="Calibri" pitchFamily="34" charset="0"/>
              </a:rPr>
              <a:t> </a:t>
            </a:r>
            <a:r>
              <a:rPr lang="en-US" kern="0" dirty="0" smtClean="0">
                <a:solidFill>
                  <a:schemeClr val="tx1"/>
                </a:solidFill>
                <a:latin typeface="Calibri" pitchFamily="34" charset="0"/>
              </a:rPr>
              <a:t>was </a:t>
            </a:r>
            <a:r>
              <a:rPr lang="en-US" kern="0" dirty="0">
                <a:solidFill>
                  <a:schemeClr val="tx1"/>
                </a:solidFill>
                <a:latin typeface="Calibri" pitchFamily="34" charset="0"/>
              </a:rPr>
              <a:t>achieved based on estimated cost / contract value </a:t>
            </a:r>
            <a:r>
              <a:rPr lang="en-US" kern="0" dirty="0" smtClean="0">
                <a:solidFill>
                  <a:schemeClr val="tx1"/>
                </a:solidFill>
                <a:latin typeface="Calibri" pitchFamily="34" charset="0"/>
              </a:rPr>
              <a:t>comparison.</a:t>
            </a:r>
            <a:endParaRPr lang="en-US" kern="0" dirty="0">
              <a:solidFill>
                <a:schemeClr val="tx1"/>
              </a:solidFill>
              <a:latin typeface="Calibri" pitchFamily="34" charset="0"/>
            </a:endParaRPr>
          </a:p>
          <a:p>
            <a:pPr algn="ctr"/>
            <a:endParaRPr lang="tr-TR" dirty="0">
              <a:solidFill>
                <a:schemeClr val="tx1"/>
              </a:solidFill>
              <a:latin typeface="Calibri" pitchFamily="34" charset="0"/>
            </a:endParaRPr>
          </a:p>
        </p:txBody>
      </p:sp>
      <p:sp>
        <p:nvSpPr>
          <p:cNvPr id="6" name="Rectangle 6"/>
          <p:cNvSpPr/>
          <p:nvPr/>
        </p:nvSpPr>
        <p:spPr>
          <a:xfrm>
            <a:off x="2339752" y="1134494"/>
            <a:ext cx="3853947" cy="422298"/>
          </a:xfrm>
          <a:prstGeom prst="rect">
            <a:avLst/>
          </a:prstGeom>
          <a:solidFill>
            <a:srgbClr val="FF28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err="1" smtClean="0"/>
              <a:t>Savings</a:t>
            </a:r>
            <a:endParaRPr lang="en-US" dirty="0"/>
          </a:p>
        </p:txBody>
      </p:sp>
    </p:spTree>
    <p:extLst>
      <p:ext uri="{BB962C8B-B14F-4D97-AF65-F5344CB8AC3E}">
        <p14:creationId xmlns:p14="http://schemas.microsoft.com/office/powerpoint/2010/main" val="287341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0"/>
            <a:ext cx="8229600" cy="1143000"/>
          </a:xfrm>
        </p:spPr>
        <p:txBody>
          <a:bodyPr/>
          <a:lstStyle/>
          <a:p>
            <a:r>
              <a:rPr lang="tr-TR" b="1" dirty="0" err="1">
                <a:latin typeface="Calibri" pitchFamily="34" charset="0"/>
              </a:rPr>
              <a:t>Measuring</a:t>
            </a:r>
            <a:r>
              <a:rPr lang="tr-TR" b="1" dirty="0">
                <a:latin typeface="Calibri" pitchFamily="34" charset="0"/>
              </a:rPr>
              <a:t> </a:t>
            </a:r>
            <a:r>
              <a:rPr lang="tr-TR" b="1" dirty="0" err="1">
                <a:latin typeface="Calibri" pitchFamily="34" charset="0"/>
              </a:rPr>
              <a:t>Performance</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93869099"/>
              </p:ext>
            </p:extLst>
          </p:nvPr>
        </p:nvGraphicFramePr>
        <p:xfrm>
          <a:off x="457200" y="1600200"/>
          <a:ext cx="5987008" cy="4349079"/>
        </p:xfrm>
        <a:graphic>
          <a:graphicData uri="http://schemas.openxmlformats.org/drawingml/2006/chart">
            <c:chart xmlns:c="http://schemas.openxmlformats.org/drawingml/2006/chart" xmlns:r="http://schemas.openxmlformats.org/officeDocument/2006/relationships" r:id="rId3"/>
          </a:graphicData>
        </a:graphic>
      </p:graphicFrame>
      <p:sp>
        <p:nvSpPr>
          <p:cNvPr id="5" name="Dikdörtgen 4"/>
          <p:cNvSpPr/>
          <p:nvPr/>
        </p:nvSpPr>
        <p:spPr>
          <a:xfrm>
            <a:off x="6444208" y="1556791"/>
            <a:ext cx="2448272" cy="47525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n-US" dirty="0">
                <a:solidFill>
                  <a:schemeClr val="tx1"/>
                </a:solidFill>
                <a:latin typeface="Calibri" pitchFamily="34" charset="0"/>
              </a:rPr>
              <a:t>Use of electronic tools must be encouraged for the efficiency of the procurement system.</a:t>
            </a:r>
          </a:p>
          <a:p>
            <a:pPr algn="just"/>
            <a:endParaRPr lang="tr-TR" dirty="0">
              <a:solidFill>
                <a:schemeClr val="tx1"/>
              </a:solidFill>
              <a:latin typeface="Calibri" pitchFamily="34" charset="0"/>
            </a:endParaRPr>
          </a:p>
          <a:p>
            <a:pPr algn="just"/>
            <a:endParaRPr lang="tr-TR" kern="0" dirty="0">
              <a:solidFill>
                <a:schemeClr val="tx1"/>
              </a:solidFill>
              <a:latin typeface="Calibri" pitchFamily="34" charset="0"/>
            </a:endParaRPr>
          </a:p>
          <a:p>
            <a:pPr algn="just"/>
            <a:r>
              <a:rPr lang="en-US" dirty="0">
                <a:solidFill>
                  <a:schemeClr val="tx1"/>
                </a:solidFill>
                <a:latin typeface="Calibri" panose="020F0502020204030204" pitchFamily="34" charset="0"/>
              </a:rPr>
              <a:t>The </a:t>
            </a:r>
            <a:r>
              <a:rPr lang="tr-TR" dirty="0" err="1" smtClean="0">
                <a:solidFill>
                  <a:schemeClr val="tx1"/>
                </a:solidFill>
                <a:latin typeface="Calibri" panose="020F0502020204030204" pitchFamily="34" charset="0"/>
              </a:rPr>
              <a:t>graph</a:t>
            </a:r>
            <a:r>
              <a:rPr lang="en-US" dirty="0" smtClean="0">
                <a:solidFill>
                  <a:schemeClr val="tx1"/>
                </a:solidFill>
                <a:latin typeface="Calibri" panose="020F0502020204030204" pitchFamily="34" charset="0"/>
              </a:rPr>
              <a:t> </a:t>
            </a:r>
            <a:r>
              <a:rPr lang="en-US" dirty="0">
                <a:solidFill>
                  <a:schemeClr val="tx1"/>
                </a:solidFill>
                <a:latin typeface="Calibri" panose="020F0502020204030204" pitchFamily="34" charset="0"/>
              </a:rPr>
              <a:t>shows that the use of EPPP is very common among economic operators.</a:t>
            </a:r>
          </a:p>
          <a:p>
            <a:pPr algn="just"/>
            <a:endParaRPr lang="tr-TR" dirty="0">
              <a:solidFill>
                <a:schemeClr val="tx1"/>
              </a:solidFill>
              <a:latin typeface="Calibri" pitchFamily="34" charset="0"/>
            </a:endParaRPr>
          </a:p>
          <a:p>
            <a:pPr algn="ctr"/>
            <a:endParaRPr lang="tr-TR" dirty="0">
              <a:solidFill>
                <a:schemeClr val="tx1"/>
              </a:solidFill>
              <a:latin typeface="Calibri" pitchFamily="34" charset="0"/>
            </a:endParaRPr>
          </a:p>
        </p:txBody>
      </p:sp>
      <p:sp>
        <p:nvSpPr>
          <p:cNvPr id="6" name="Rectangle 6"/>
          <p:cNvSpPr/>
          <p:nvPr/>
        </p:nvSpPr>
        <p:spPr>
          <a:xfrm>
            <a:off x="1835696" y="1134494"/>
            <a:ext cx="4248472" cy="494306"/>
          </a:xfrm>
          <a:prstGeom prst="rect">
            <a:avLst/>
          </a:prstGeom>
          <a:solidFill>
            <a:srgbClr val="FF28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err="1" smtClean="0"/>
              <a:t>Use</a:t>
            </a:r>
            <a:r>
              <a:rPr lang="tr-TR" dirty="0" smtClean="0"/>
              <a:t> of EPPP </a:t>
            </a:r>
            <a:r>
              <a:rPr lang="tr-TR" dirty="0" err="1" smtClean="0"/>
              <a:t>by</a:t>
            </a:r>
            <a:r>
              <a:rPr lang="tr-TR" dirty="0" smtClean="0"/>
              <a:t> </a:t>
            </a:r>
            <a:r>
              <a:rPr lang="tr-TR" dirty="0" err="1" smtClean="0"/>
              <a:t>Economic</a:t>
            </a:r>
            <a:r>
              <a:rPr lang="tr-TR" dirty="0" smtClean="0"/>
              <a:t> </a:t>
            </a:r>
            <a:r>
              <a:rPr lang="tr-TR" dirty="0" err="1" smtClean="0"/>
              <a:t>Operators</a:t>
            </a:r>
            <a:r>
              <a:rPr lang="tr-TR" dirty="0" smtClean="0"/>
              <a:t> </a:t>
            </a:r>
            <a:r>
              <a:rPr lang="tr-TR" dirty="0" err="1" smtClean="0"/>
              <a:t>to</a:t>
            </a:r>
            <a:r>
              <a:rPr lang="tr-TR" dirty="0" smtClean="0"/>
              <a:t> </a:t>
            </a:r>
            <a:r>
              <a:rPr lang="tr-TR" dirty="0" err="1" smtClean="0"/>
              <a:t>Obtain</a:t>
            </a:r>
            <a:r>
              <a:rPr lang="tr-TR" dirty="0" smtClean="0"/>
              <a:t> Tender </a:t>
            </a:r>
            <a:r>
              <a:rPr lang="tr-TR" dirty="0" err="1" smtClean="0"/>
              <a:t>Document</a:t>
            </a:r>
            <a:endParaRPr lang="en-US" dirty="0"/>
          </a:p>
        </p:txBody>
      </p:sp>
    </p:spTree>
    <p:extLst>
      <p:ext uri="{BB962C8B-B14F-4D97-AF65-F5344CB8AC3E}">
        <p14:creationId xmlns:p14="http://schemas.microsoft.com/office/powerpoint/2010/main" val="106962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0"/>
            <a:ext cx="8229600" cy="1143000"/>
          </a:xfrm>
        </p:spPr>
        <p:txBody>
          <a:bodyPr/>
          <a:lstStyle/>
          <a:p>
            <a:r>
              <a:rPr lang="tr-TR" b="1" dirty="0" err="1">
                <a:latin typeface="Calibri" pitchFamily="34" charset="0"/>
              </a:rPr>
              <a:t>Measuring</a:t>
            </a:r>
            <a:r>
              <a:rPr lang="tr-TR" b="1" dirty="0">
                <a:latin typeface="Calibri" pitchFamily="34" charset="0"/>
              </a:rPr>
              <a:t> </a:t>
            </a:r>
            <a:r>
              <a:rPr lang="tr-TR" b="1" dirty="0" err="1">
                <a:latin typeface="Calibri" pitchFamily="34" charset="0"/>
              </a:rPr>
              <a:t>Performance</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682225475"/>
              </p:ext>
            </p:extLst>
          </p:nvPr>
        </p:nvGraphicFramePr>
        <p:xfrm>
          <a:off x="457200" y="1600200"/>
          <a:ext cx="5987008" cy="4349079"/>
        </p:xfrm>
        <a:graphic>
          <a:graphicData uri="http://schemas.openxmlformats.org/drawingml/2006/chart">
            <c:chart xmlns:c="http://schemas.openxmlformats.org/drawingml/2006/chart" xmlns:r="http://schemas.openxmlformats.org/officeDocument/2006/relationships" r:id="rId3"/>
          </a:graphicData>
        </a:graphic>
      </p:graphicFrame>
      <p:sp>
        <p:nvSpPr>
          <p:cNvPr id="5" name="Dikdörtgen 4"/>
          <p:cNvSpPr/>
          <p:nvPr/>
        </p:nvSpPr>
        <p:spPr>
          <a:xfrm>
            <a:off x="6444208" y="1345643"/>
            <a:ext cx="2448272" cy="49636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n-US" dirty="0">
                <a:solidFill>
                  <a:schemeClr val="tx1"/>
                </a:solidFill>
                <a:latin typeface="Calibri" pitchFamily="34" charset="0"/>
              </a:rPr>
              <a:t>Average participation rate </a:t>
            </a:r>
            <a:r>
              <a:rPr lang="tr-TR" dirty="0" err="1" smtClean="0">
                <a:solidFill>
                  <a:schemeClr val="tx1"/>
                </a:solidFill>
                <a:latin typeface="Calibri" pitchFamily="34" charset="0"/>
              </a:rPr>
              <a:t>to</a:t>
            </a:r>
            <a:r>
              <a:rPr lang="tr-TR" dirty="0" smtClean="0">
                <a:solidFill>
                  <a:schemeClr val="tx1"/>
                </a:solidFill>
                <a:latin typeface="Calibri" pitchFamily="34" charset="0"/>
              </a:rPr>
              <a:t> </a:t>
            </a:r>
            <a:r>
              <a:rPr lang="tr-TR" dirty="0" err="1" smtClean="0">
                <a:solidFill>
                  <a:schemeClr val="tx1"/>
                </a:solidFill>
                <a:latin typeface="Calibri" pitchFamily="34" charset="0"/>
              </a:rPr>
              <a:t>public</a:t>
            </a:r>
            <a:r>
              <a:rPr lang="tr-TR" dirty="0" smtClean="0">
                <a:solidFill>
                  <a:schemeClr val="tx1"/>
                </a:solidFill>
                <a:latin typeface="Calibri" pitchFamily="34" charset="0"/>
              </a:rPr>
              <a:t> </a:t>
            </a:r>
            <a:r>
              <a:rPr lang="tr-TR" dirty="0" err="1" smtClean="0">
                <a:solidFill>
                  <a:schemeClr val="tx1"/>
                </a:solidFill>
                <a:latin typeface="Calibri" pitchFamily="34" charset="0"/>
              </a:rPr>
              <a:t>procurement</a:t>
            </a:r>
            <a:r>
              <a:rPr lang="tr-TR" dirty="0" smtClean="0">
                <a:solidFill>
                  <a:schemeClr val="tx1"/>
                </a:solidFill>
                <a:latin typeface="Calibri" pitchFamily="34" charset="0"/>
              </a:rPr>
              <a:t> </a:t>
            </a:r>
            <a:r>
              <a:rPr lang="en-US" dirty="0" smtClean="0">
                <a:solidFill>
                  <a:schemeClr val="tx1"/>
                </a:solidFill>
                <a:latin typeface="Calibri" pitchFamily="34" charset="0"/>
              </a:rPr>
              <a:t>should </a:t>
            </a:r>
            <a:r>
              <a:rPr lang="en-US" dirty="0">
                <a:solidFill>
                  <a:schemeClr val="tx1"/>
                </a:solidFill>
                <a:latin typeface="Calibri" pitchFamily="34" charset="0"/>
              </a:rPr>
              <a:t>be high as much as possible to ensure competition.</a:t>
            </a:r>
          </a:p>
          <a:p>
            <a:pPr algn="just"/>
            <a:endParaRPr lang="tr-TR" dirty="0">
              <a:solidFill>
                <a:schemeClr val="tx1"/>
              </a:solidFill>
              <a:latin typeface="Calibri" pitchFamily="34" charset="0"/>
            </a:endParaRPr>
          </a:p>
          <a:p>
            <a:pPr algn="just"/>
            <a:endParaRPr lang="tr-TR" kern="0" dirty="0">
              <a:solidFill>
                <a:schemeClr val="tx1"/>
              </a:solidFill>
              <a:latin typeface="Calibri" pitchFamily="34" charset="0"/>
            </a:endParaRPr>
          </a:p>
          <a:p>
            <a:pPr algn="just"/>
            <a:r>
              <a:rPr lang="tr-TR" dirty="0" err="1" smtClean="0">
                <a:solidFill>
                  <a:schemeClr val="tx1"/>
                </a:solidFill>
                <a:latin typeface="Calibri" panose="020F0502020204030204" pitchFamily="34" charset="0"/>
              </a:rPr>
              <a:t>In</a:t>
            </a:r>
            <a:r>
              <a:rPr lang="tr-TR" dirty="0" smtClean="0">
                <a:solidFill>
                  <a:schemeClr val="tx1"/>
                </a:solidFill>
                <a:latin typeface="Calibri" pitchFamily="34" charset="0"/>
              </a:rPr>
              <a:t> 2013 </a:t>
            </a:r>
            <a:r>
              <a:rPr lang="en-US" dirty="0" smtClean="0">
                <a:solidFill>
                  <a:schemeClr val="tx1"/>
                </a:solidFill>
                <a:latin typeface="Calibri" pitchFamily="34" charset="0"/>
              </a:rPr>
              <a:t>average </a:t>
            </a:r>
            <a:r>
              <a:rPr lang="en-US" dirty="0">
                <a:solidFill>
                  <a:schemeClr val="tx1"/>
                </a:solidFill>
                <a:latin typeface="Calibri" pitchFamily="34" charset="0"/>
              </a:rPr>
              <a:t>number of </a:t>
            </a:r>
            <a:r>
              <a:rPr lang="en-US" dirty="0" smtClean="0">
                <a:solidFill>
                  <a:schemeClr val="tx1"/>
                </a:solidFill>
                <a:latin typeface="Calibri" pitchFamily="34" charset="0"/>
              </a:rPr>
              <a:t>tender</a:t>
            </a:r>
            <a:r>
              <a:rPr lang="tr-TR" dirty="0" smtClean="0">
                <a:solidFill>
                  <a:schemeClr val="tx1"/>
                </a:solidFill>
                <a:latin typeface="Calibri" pitchFamily="34" charset="0"/>
              </a:rPr>
              <a:t>s</a:t>
            </a:r>
            <a:r>
              <a:rPr lang="en-US" dirty="0" smtClean="0">
                <a:solidFill>
                  <a:schemeClr val="tx1"/>
                </a:solidFill>
                <a:latin typeface="Calibri" pitchFamily="34" charset="0"/>
              </a:rPr>
              <a:t> </a:t>
            </a:r>
            <a:r>
              <a:rPr lang="en-US" dirty="0">
                <a:solidFill>
                  <a:schemeClr val="tx1"/>
                </a:solidFill>
                <a:latin typeface="Calibri" pitchFamily="34" charset="0"/>
              </a:rPr>
              <a:t>per public contract </a:t>
            </a:r>
            <a:r>
              <a:rPr lang="tr-TR" dirty="0" err="1" smtClean="0">
                <a:solidFill>
                  <a:schemeClr val="tx1"/>
                </a:solidFill>
                <a:latin typeface="Calibri" pitchFamily="34" charset="0"/>
              </a:rPr>
              <a:t>was</a:t>
            </a:r>
            <a:r>
              <a:rPr lang="tr-TR" dirty="0" smtClean="0">
                <a:solidFill>
                  <a:schemeClr val="tx1"/>
                </a:solidFill>
                <a:latin typeface="Calibri" pitchFamily="34" charset="0"/>
              </a:rPr>
              <a:t> 4,21.</a:t>
            </a:r>
            <a:endParaRPr lang="en-US" dirty="0">
              <a:solidFill>
                <a:schemeClr val="tx1"/>
              </a:solidFill>
              <a:latin typeface="Calibri" pitchFamily="34" charset="0"/>
            </a:endParaRPr>
          </a:p>
          <a:p>
            <a:pPr algn="just"/>
            <a:endParaRPr lang="tr-TR" dirty="0">
              <a:solidFill>
                <a:schemeClr val="tx1"/>
              </a:solidFill>
              <a:latin typeface="Calibri" pitchFamily="34" charset="0"/>
            </a:endParaRPr>
          </a:p>
          <a:p>
            <a:pPr algn="ctr"/>
            <a:endParaRPr lang="tr-TR" dirty="0">
              <a:solidFill>
                <a:schemeClr val="tx1"/>
              </a:solidFill>
              <a:latin typeface="Calibri" pitchFamily="34" charset="0"/>
            </a:endParaRPr>
          </a:p>
        </p:txBody>
      </p:sp>
      <p:sp>
        <p:nvSpPr>
          <p:cNvPr id="6" name="Rectangle 6"/>
          <p:cNvSpPr/>
          <p:nvPr/>
        </p:nvSpPr>
        <p:spPr>
          <a:xfrm>
            <a:off x="2123728" y="1134494"/>
            <a:ext cx="3853947" cy="422298"/>
          </a:xfrm>
          <a:prstGeom prst="rect">
            <a:avLst/>
          </a:prstGeom>
          <a:solidFill>
            <a:srgbClr val="FF28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err="1" smtClean="0"/>
              <a:t>Average</a:t>
            </a:r>
            <a:r>
              <a:rPr lang="tr-TR" dirty="0" smtClean="0"/>
              <a:t> </a:t>
            </a:r>
            <a:r>
              <a:rPr lang="tr-TR" dirty="0" err="1" smtClean="0"/>
              <a:t>Participation</a:t>
            </a:r>
            <a:r>
              <a:rPr lang="tr-TR" dirty="0" smtClean="0"/>
              <a:t> Rate</a:t>
            </a:r>
            <a:endParaRPr lang="en-US" dirty="0"/>
          </a:p>
        </p:txBody>
      </p:sp>
    </p:spTree>
    <p:extLst>
      <p:ext uri="{BB962C8B-B14F-4D97-AF65-F5344CB8AC3E}">
        <p14:creationId xmlns:p14="http://schemas.microsoft.com/office/powerpoint/2010/main" val="3436756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0"/>
            <a:ext cx="8229600" cy="1143000"/>
          </a:xfrm>
        </p:spPr>
        <p:txBody>
          <a:bodyPr/>
          <a:lstStyle/>
          <a:p>
            <a:r>
              <a:rPr lang="tr-TR" b="1" dirty="0" err="1">
                <a:latin typeface="Calibri" pitchFamily="34" charset="0"/>
              </a:rPr>
              <a:t>Measuring</a:t>
            </a:r>
            <a:r>
              <a:rPr lang="tr-TR" b="1" dirty="0">
                <a:latin typeface="Calibri" pitchFamily="34" charset="0"/>
              </a:rPr>
              <a:t> </a:t>
            </a:r>
            <a:r>
              <a:rPr lang="tr-TR" b="1" dirty="0" err="1">
                <a:latin typeface="Calibri" pitchFamily="34" charset="0"/>
              </a:rPr>
              <a:t>Performance</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97388842"/>
              </p:ext>
            </p:extLst>
          </p:nvPr>
        </p:nvGraphicFramePr>
        <p:xfrm>
          <a:off x="457200" y="1600200"/>
          <a:ext cx="5987008" cy="4349079"/>
        </p:xfrm>
        <a:graphic>
          <a:graphicData uri="http://schemas.openxmlformats.org/drawingml/2006/chart">
            <c:chart xmlns:c="http://schemas.openxmlformats.org/drawingml/2006/chart" xmlns:r="http://schemas.openxmlformats.org/officeDocument/2006/relationships" r:id="rId3"/>
          </a:graphicData>
        </a:graphic>
      </p:graphicFrame>
      <p:sp>
        <p:nvSpPr>
          <p:cNvPr id="5" name="Dikdörtgen 4"/>
          <p:cNvSpPr/>
          <p:nvPr/>
        </p:nvSpPr>
        <p:spPr>
          <a:xfrm>
            <a:off x="6372200" y="1582496"/>
            <a:ext cx="2664296" cy="48708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n-US" dirty="0">
                <a:solidFill>
                  <a:schemeClr val="tx1"/>
                </a:solidFill>
                <a:latin typeface="Calibri" pitchFamily="34" charset="0"/>
              </a:rPr>
              <a:t>An efficient review and remedies system should be established to ensure compliance by the contracting authorities. </a:t>
            </a:r>
          </a:p>
          <a:p>
            <a:pPr algn="just"/>
            <a:endParaRPr lang="tr-TR" kern="0" dirty="0">
              <a:solidFill>
                <a:schemeClr val="tx1"/>
              </a:solidFill>
              <a:latin typeface="Calibri" pitchFamily="34" charset="0"/>
            </a:endParaRPr>
          </a:p>
          <a:p>
            <a:pPr algn="just"/>
            <a:r>
              <a:rPr lang="tr-TR" dirty="0" err="1" smtClean="0">
                <a:solidFill>
                  <a:schemeClr val="tx1"/>
                </a:solidFill>
                <a:latin typeface="Calibri" panose="020F0502020204030204" pitchFamily="34" charset="0"/>
              </a:rPr>
              <a:t>In</a:t>
            </a:r>
            <a:r>
              <a:rPr lang="tr-TR" dirty="0" smtClean="0">
                <a:solidFill>
                  <a:schemeClr val="tx1"/>
                </a:solidFill>
                <a:latin typeface="Calibri" pitchFamily="34" charset="0"/>
              </a:rPr>
              <a:t> 2013, 95,64% of </a:t>
            </a:r>
            <a:r>
              <a:rPr lang="tr-TR" dirty="0" err="1" smtClean="0">
                <a:solidFill>
                  <a:schemeClr val="tx1"/>
                </a:solidFill>
                <a:latin typeface="Calibri" pitchFamily="34" charset="0"/>
              </a:rPr>
              <a:t>public</a:t>
            </a:r>
            <a:r>
              <a:rPr lang="tr-TR" dirty="0" smtClean="0">
                <a:solidFill>
                  <a:schemeClr val="tx1"/>
                </a:solidFill>
                <a:latin typeface="Calibri" pitchFamily="34" charset="0"/>
              </a:rPr>
              <a:t> </a:t>
            </a:r>
            <a:r>
              <a:rPr lang="tr-TR" dirty="0" err="1" smtClean="0">
                <a:solidFill>
                  <a:schemeClr val="tx1"/>
                </a:solidFill>
                <a:latin typeface="Calibri" pitchFamily="34" charset="0"/>
              </a:rPr>
              <a:t>contracts</a:t>
            </a:r>
            <a:r>
              <a:rPr lang="tr-TR" dirty="0" smtClean="0">
                <a:solidFill>
                  <a:schemeClr val="tx1"/>
                </a:solidFill>
                <a:latin typeface="Calibri" pitchFamily="34" charset="0"/>
              </a:rPr>
              <a:t> </a:t>
            </a:r>
            <a:r>
              <a:rPr lang="tr-TR" dirty="0" err="1" smtClean="0">
                <a:solidFill>
                  <a:schemeClr val="tx1"/>
                </a:solidFill>
                <a:latin typeface="Calibri" pitchFamily="34" charset="0"/>
              </a:rPr>
              <a:t>were</a:t>
            </a:r>
            <a:r>
              <a:rPr lang="tr-TR" dirty="0" smtClean="0">
                <a:solidFill>
                  <a:schemeClr val="tx1"/>
                </a:solidFill>
                <a:latin typeface="Calibri" pitchFamily="34" charset="0"/>
              </a:rPr>
              <a:t> </a:t>
            </a:r>
            <a:r>
              <a:rPr lang="tr-TR" dirty="0" err="1" smtClean="0">
                <a:solidFill>
                  <a:schemeClr val="tx1"/>
                </a:solidFill>
                <a:latin typeface="Calibri" pitchFamily="34" charset="0"/>
              </a:rPr>
              <a:t>awarded</a:t>
            </a:r>
            <a:r>
              <a:rPr lang="tr-TR" dirty="0" smtClean="0">
                <a:solidFill>
                  <a:schemeClr val="tx1"/>
                </a:solidFill>
                <a:latin typeface="Calibri" pitchFamily="34" charset="0"/>
              </a:rPr>
              <a:t> </a:t>
            </a:r>
            <a:r>
              <a:rPr lang="tr-TR" dirty="0" err="1" smtClean="0">
                <a:solidFill>
                  <a:schemeClr val="tx1"/>
                </a:solidFill>
                <a:latin typeface="Calibri" pitchFamily="34" charset="0"/>
              </a:rPr>
              <a:t>without</a:t>
            </a:r>
            <a:r>
              <a:rPr lang="tr-TR" dirty="0" smtClean="0">
                <a:solidFill>
                  <a:schemeClr val="tx1"/>
                </a:solidFill>
                <a:latin typeface="Calibri" pitchFamily="34" charset="0"/>
              </a:rPr>
              <a:t> </a:t>
            </a:r>
            <a:r>
              <a:rPr lang="tr-TR" dirty="0" err="1" smtClean="0">
                <a:solidFill>
                  <a:schemeClr val="tx1"/>
                </a:solidFill>
                <a:latin typeface="Calibri" pitchFamily="34" charset="0"/>
              </a:rPr>
              <a:t>any</a:t>
            </a:r>
            <a:r>
              <a:rPr lang="tr-TR" dirty="0" smtClean="0">
                <a:solidFill>
                  <a:schemeClr val="tx1"/>
                </a:solidFill>
                <a:latin typeface="Calibri" pitchFamily="34" charset="0"/>
              </a:rPr>
              <a:t> </a:t>
            </a:r>
            <a:r>
              <a:rPr lang="tr-TR" dirty="0" err="1" smtClean="0">
                <a:solidFill>
                  <a:schemeClr val="tx1"/>
                </a:solidFill>
                <a:latin typeface="Calibri" pitchFamily="34" charset="0"/>
              </a:rPr>
              <a:t>dispute</a:t>
            </a:r>
            <a:r>
              <a:rPr lang="tr-TR" dirty="0" smtClean="0">
                <a:solidFill>
                  <a:schemeClr val="tx1"/>
                </a:solidFill>
                <a:latin typeface="Calibri" pitchFamily="34" charset="0"/>
              </a:rPr>
              <a:t>.</a:t>
            </a:r>
          </a:p>
          <a:p>
            <a:pPr algn="just"/>
            <a:endParaRPr lang="tr-TR" dirty="0">
              <a:solidFill>
                <a:schemeClr val="tx1"/>
              </a:solidFill>
              <a:latin typeface="Calibri" pitchFamily="34" charset="0"/>
            </a:endParaRPr>
          </a:p>
          <a:p>
            <a:pPr algn="just"/>
            <a:r>
              <a:rPr lang="tr-TR" dirty="0">
                <a:solidFill>
                  <a:schemeClr val="tx1"/>
                </a:solidFill>
                <a:latin typeface="Calibri" pitchFamily="34" charset="0"/>
              </a:rPr>
              <a:t>T</a:t>
            </a:r>
            <a:r>
              <a:rPr lang="tr-TR" dirty="0" smtClean="0">
                <a:solidFill>
                  <a:schemeClr val="tx1"/>
                </a:solidFill>
                <a:latin typeface="Calibri" pitchFamily="34" charset="0"/>
              </a:rPr>
              <a:t>otal </a:t>
            </a:r>
            <a:r>
              <a:rPr lang="tr-TR" dirty="0" err="1" smtClean="0">
                <a:solidFill>
                  <a:schemeClr val="tx1"/>
                </a:solidFill>
                <a:latin typeface="Calibri" pitchFamily="34" charset="0"/>
              </a:rPr>
              <a:t>number</a:t>
            </a:r>
            <a:r>
              <a:rPr lang="tr-TR" dirty="0" smtClean="0">
                <a:solidFill>
                  <a:schemeClr val="tx1"/>
                </a:solidFill>
                <a:latin typeface="Calibri" pitchFamily="34" charset="0"/>
              </a:rPr>
              <a:t> of </a:t>
            </a:r>
            <a:r>
              <a:rPr lang="tr-TR" kern="0" dirty="0" err="1">
                <a:solidFill>
                  <a:schemeClr val="tx1"/>
                </a:solidFill>
                <a:latin typeface="Calibri" pitchFamily="34" charset="0"/>
              </a:rPr>
              <a:t>complaints</a:t>
            </a:r>
            <a:r>
              <a:rPr lang="tr-TR" dirty="0" smtClean="0">
                <a:solidFill>
                  <a:schemeClr val="tx1"/>
                </a:solidFill>
                <a:latin typeface="Calibri" pitchFamily="34" charset="0"/>
              </a:rPr>
              <a:t> </a:t>
            </a:r>
            <a:r>
              <a:rPr lang="tr-TR" dirty="0" err="1" smtClean="0">
                <a:solidFill>
                  <a:schemeClr val="tx1"/>
                </a:solidFill>
                <a:latin typeface="Calibri" pitchFamily="34" charset="0"/>
              </a:rPr>
              <a:t>was</a:t>
            </a:r>
            <a:r>
              <a:rPr lang="tr-TR" dirty="0" smtClean="0">
                <a:solidFill>
                  <a:schemeClr val="tx1"/>
                </a:solidFill>
                <a:latin typeface="Calibri" pitchFamily="34" charset="0"/>
              </a:rPr>
              <a:t> 5.093, </a:t>
            </a:r>
            <a:r>
              <a:rPr lang="tr-TR" dirty="0" err="1" smtClean="0">
                <a:solidFill>
                  <a:schemeClr val="tx1"/>
                </a:solidFill>
                <a:latin typeface="Calibri" pitchFamily="34" charset="0"/>
              </a:rPr>
              <a:t>which</a:t>
            </a:r>
            <a:r>
              <a:rPr lang="tr-TR" dirty="0" smtClean="0">
                <a:solidFill>
                  <a:schemeClr val="tx1"/>
                </a:solidFill>
                <a:latin typeface="Calibri" pitchFamily="34" charset="0"/>
              </a:rPr>
              <a:t> </a:t>
            </a:r>
            <a:r>
              <a:rPr lang="tr-TR" dirty="0" err="1">
                <a:solidFill>
                  <a:schemeClr val="tx1"/>
                </a:solidFill>
                <a:latin typeface="Calibri" pitchFamily="34" charset="0"/>
              </a:rPr>
              <a:t>constitutes</a:t>
            </a:r>
            <a:r>
              <a:rPr lang="tr-TR" dirty="0" smtClean="0">
                <a:solidFill>
                  <a:schemeClr val="tx1"/>
                </a:solidFill>
                <a:latin typeface="Calibri" pitchFamily="34" charset="0"/>
              </a:rPr>
              <a:t> </a:t>
            </a:r>
            <a:r>
              <a:rPr lang="tr-TR" dirty="0">
                <a:solidFill>
                  <a:schemeClr val="tx1"/>
                </a:solidFill>
                <a:latin typeface="Calibri" pitchFamily="34" charset="0"/>
              </a:rPr>
              <a:t>4,36</a:t>
            </a:r>
            <a:r>
              <a:rPr lang="tr-TR" dirty="0" smtClean="0">
                <a:solidFill>
                  <a:schemeClr val="tx1"/>
                </a:solidFill>
                <a:latin typeface="Calibri" panose="020F0502020204030204" pitchFamily="34" charset="0"/>
              </a:rPr>
              <a:t>% of </a:t>
            </a:r>
            <a:r>
              <a:rPr lang="tr-TR" dirty="0" err="1" smtClean="0">
                <a:solidFill>
                  <a:schemeClr val="tx1"/>
                </a:solidFill>
                <a:latin typeface="Calibri" panose="020F0502020204030204" pitchFamily="34" charset="0"/>
              </a:rPr>
              <a:t>all</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contracts</a:t>
            </a:r>
            <a:r>
              <a:rPr lang="tr-TR" dirty="0" smtClean="0">
                <a:solidFill>
                  <a:schemeClr val="tx1"/>
                </a:solidFill>
                <a:latin typeface="Calibri" panose="020F0502020204030204" pitchFamily="34" charset="0"/>
              </a:rPr>
              <a:t> </a:t>
            </a:r>
            <a:r>
              <a:rPr lang="tr-TR" dirty="0" err="1" smtClean="0">
                <a:solidFill>
                  <a:schemeClr val="tx1"/>
                </a:solidFill>
                <a:latin typeface="Calibri" panose="020F0502020204030204" pitchFamily="34" charset="0"/>
              </a:rPr>
              <a:t>that</a:t>
            </a:r>
            <a:r>
              <a:rPr lang="tr-TR" dirty="0" smtClean="0">
                <a:solidFill>
                  <a:schemeClr val="tx1"/>
                </a:solidFill>
                <a:latin typeface="Calibri" panose="020F0502020204030204" pitchFamily="34" charset="0"/>
              </a:rPr>
              <a:t> can be </a:t>
            </a:r>
            <a:r>
              <a:rPr lang="tr-TR" dirty="0" err="1" smtClean="0">
                <a:solidFill>
                  <a:schemeClr val="tx1"/>
                </a:solidFill>
                <a:latin typeface="Calibri" panose="020F0502020204030204" pitchFamily="34" charset="0"/>
              </a:rPr>
              <a:t>appealed</a:t>
            </a:r>
            <a:r>
              <a:rPr lang="tr-TR" dirty="0" smtClean="0">
                <a:solidFill>
                  <a:schemeClr val="tx1"/>
                </a:solidFill>
                <a:latin typeface="Calibri" panose="020F0502020204030204" pitchFamily="34" charset="0"/>
              </a:rPr>
              <a:t> in 2013.</a:t>
            </a:r>
            <a:endParaRPr lang="tr-TR" dirty="0">
              <a:solidFill>
                <a:schemeClr val="tx1"/>
              </a:solidFill>
              <a:latin typeface="Calibri" pitchFamily="34" charset="0"/>
            </a:endParaRPr>
          </a:p>
          <a:p>
            <a:pPr algn="just"/>
            <a:endParaRPr lang="tr-TR" dirty="0">
              <a:solidFill>
                <a:schemeClr val="tx1"/>
              </a:solidFill>
              <a:latin typeface="Calibri" pitchFamily="34" charset="0"/>
            </a:endParaRPr>
          </a:p>
          <a:p>
            <a:pPr algn="ctr"/>
            <a:endParaRPr lang="tr-TR" dirty="0">
              <a:solidFill>
                <a:schemeClr val="tx1"/>
              </a:solidFill>
              <a:latin typeface="Calibri" pitchFamily="34" charset="0"/>
            </a:endParaRPr>
          </a:p>
        </p:txBody>
      </p:sp>
      <p:sp>
        <p:nvSpPr>
          <p:cNvPr id="6" name="Rectangle 6"/>
          <p:cNvSpPr/>
          <p:nvPr/>
        </p:nvSpPr>
        <p:spPr>
          <a:xfrm>
            <a:off x="2123728" y="1134494"/>
            <a:ext cx="3853947" cy="422298"/>
          </a:xfrm>
          <a:prstGeom prst="rect">
            <a:avLst/>
          </a:prstGeom>
          <a:solidFill>
            <a:srgbClr val="FF28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err="1" smtClean="0"/>
              <a:t>Number</a:t>
            </a:r>
            <a:r>
              <a:rPr lang="tr-TR" dirty="0" smtClean="0"/>
              <a:t> of </a:t>
            </a:r>
            <a:r>
              <a:rPr lang="tr-TR" dirty="0" err="1"/>
              <a:t>C</a:t>
            </a:r>
            <a:r>
              <a:rPr lang="tr-TR" dirty="0" err="1" smtClean="0"/>
              <a:t>omplaints</a:t>
            </a:r>
            <a:r>
              <a:rPr lang="tr-TR" dirty="0" smtClean="0"/>
              <a:t> </a:t>
            </a:r>
            <a:r>
              <a:rPr lang="tr-TR" dirty="0" err="1" smtClean="0"/>
              <a:t>to</a:t>
            </a:r>
            <a:r>
              <a:rPr lang="tr-TR" dirty="0" smtClean="0"/>
              <a:t> </a:t>
            </a:r>
            <a:r>
              <a:rPr lang="tr-TR" dirty="0" err="1" smtClean="0"/>
              <a:t>the</a:t>
            </a:r>
            <a:r>
              <a:rPr lang="tr-TR" dirty="0" smtClean="0"/>
              <a:t> PPA</a:t>
            </a:r>
            <a:endParaRPr lang="en-US" dirty="0"/>
          </a:p>
        </p:txBody>
      </p:sp>
    </p:spTree>
    <p:extLst>
      <p:ext uri="{BB962C8B-B14F-4D97-AF65-F5344CB8AC3E}">
        <p14:creationId xmlns:p14="http://schemas.microsoft.com/office/powerpoint/2010/main" val="20302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a:ln>
            <a:noFill/>
          </a:ln>
        </p:spPr>
        <p:txBody>
          <a:bodyPr/>
          <a:lstStyle/>
          <a:p>
            <a:r>
              <a:rPr lang="tr-TR" b="1" dirty="0" err="1" smtClean="0">
                <a:solidFill>
                  <a:schemeClr val="tx1"/>
                </a:solidFill>
                <a:latin typeface="Calibri" pitchFamily="34" charset="0"/>
              </a:rPr>
              <a:t>Agenda</a:t>
            </a:r>
            <a:endParaRPr lang="en-US" b="1" dirty="0">
              <a:solidFill>
                <a:schemeClr val="tx1"/>
              </a:solidFill>
              <a:latin typeface="Calibri" pitchFamily="34" charset="0"/>
            </a:endParaRPr>
          </a:p>
        </p:txBody>
      </p:sp>
      <p:graphicFrame>
        <p:nvGraphicFramePr>
          <p:cNvPr id="2" name="Diagram 1"/>
          <p:cNvGraphicFramePr/>
          <p:nvPr>
            <p:extLst>
              <p:ext uri="{D42A27DB-BD31-4B8C-83A1-F6EECF244321}">
                <p14:modId xmlns:p14="http://schemas.microsoft.com/office/powerpoint/2010/main" val="376281268"/>
              </p:ext>
            </p:extLst>
          </p:nvPr>
        </p:nvGraphicFramePr>
        <p:xfrm>
          <a:off x="457200" y="1124744"/>
          <a:ext cx="850728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0"/>
            <a:ext cx="8229600" cy="1143000"/>
          </a:xfrm>
        </p:spPr>
        <p:txBody>
          <a:bodyPr/>
          <a:lstStyle/>
          <a:p>
            <a:r>
              <a:rPr lang="tr-TR" b="1" dirty="0" err="1">
                <a:latin typeface="Calibri" pitchFamily="34" charset="0"/>
              </a:rPr>
              <a:t>Measuring</a:t>
            </a:r>
            <a:r>
              <a:rPr lang="tr-TR" b="1" dirty="0">
                <a:latin typeface="Calibri" pitchFamily="34" charset="0"/>
              </a:rPr>
              <a:t> </a:t>
            </a:r>
            <a:r>
              <a:rPr lang="tr-TR" b="1" dirty="0" err="1">
                <a:latin typeface="Calibri" pitchFamily="34" charset="0"/>
              </a:rPr>
              <a:t>Performance</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052676396"/>
              </p:ext>
            </p:extLst>
          </p:nvPr>
        </p:nvGraphicFramePr>
        <p:xfrm>
          <a:off x="457200" y="1600200"/>
          <a:ext cx="5987008" cy="4637112"/>
        </p:xfrm>
        <a:graphic>
          <a:graphicData uri="http://schemas.openxmlformats.org/drawingml/2006/chart">
            <c:chart xmlns:c="http://schemas.openxmlformats.org/drawingml/2006/chart" xmlns:r="http://schemas.openxmlformats.org/officeDocument/2006/relationships" r:id="rId3"/>
          </a:graphicData>
        </a:graphic>
      </p:graphicFrame>
      <p:sp>
        <p:nvSpPr>
          <p:cNvPr id="5" name="Dikdörtgen 4"/>
          <p:cNvSpPr/>
          <p:nvPr/>
        </p:nvSpPr>
        <p:spPr>
          <a:xfrm>
            <a:off x="6588224" y="1484784"/>
            <a:ext cx="2304256" cy="43924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endParaRPr lang="tr-TR" dirty="0" smtClean="0">
              <a:latin typeface="Calibri" pitchFamily="34" charset="0"/>
            </a:endParaRPr>
          </a:p>
          <a:p>
            <a:pPr algn="just"/>
            <a:r>
              <a:rPr lang="tr-TR" dirty="0" err="1" smtClean="0">
                <a:solidFill>
                  <a:schemeClr val="tx1"/>
                </a:solidFill>
                <a:latin typeface="Calibri" pitchFamily="34" charset="0"/>
              </a:rPr>
              <a:t>The</a:t>
            </a:r>
            <a:r>
              <a:rPr lang="tr-TR" dirty="0" smtClean="0">
                <a:solidFill>
                  <a:schemeClr val="tx1"/>
                </a:solidFill>
                <a:latin typeface="Calibri" pitchFamily="34" charset="0"/>
              </a:rPr>
              <a:t> </a:t>
            </a:r>
            <a:r>
              <a:rPr lang="tr-TR" dirty="0" err="1" smtClean="0">
                <a:solidFill>
                  <a:schemeClr val="tx1"/>
                </a:solidFill>
                <a:latin typeface="Calibri" pitchFamily="34" charset="0"/>
              </a:rPr>
              <a:t>graph</a:t>
            </a:r>
            <a:r>
              <a:rPr lang="tr-TR" dirty="0" smtClean="0">
                <a:solidFill>
                  <a:schemeClr val="tx1"/>
                </a:solidFill>
                <a:latin typeface="Calibri" pitchFamily="34" charset="0"/>
              </a:rPr>
              <a:t> </a:t>
            </a:r>
            <a:r>
              <a:rPr lang="en-US" dirty="0" smtClean="0">
                <a:solidFill>
                  <a:schemeClr val="tx1"/>
                </a:solidFill>
                <a:latin typeface="Calibri" pitchFamily="34" charset="0"/>
              </a:rPr>
              <a:t>shows </a:t>
            </a:r>
            <a:r>
              <a:rPr lang="en-US" dirty="0">
                <a:solidFill>
                  <a:schemeClr val="tx1"/>
                </a:solidFill>
                <a:latin typeface="Calibri" pitchFamily="34" charset="0"/>
              </a:rPr>
              <a:t>the </a:t>
            </a:r>
            <a:r>
              <a:rPr lang="tr-TR" dirty="0" err="1" smtClean="0">
                <a:solidFill>
                  <a:schemeClr val="tx1"/>
                </a:solidFill>
                <a:latin typeface="Calibri" pitchFamily="34" charset="0"/>
              </a:rPr>
              <a:t>decisions</a:t>
            </a:r>
            <a:r>
              <a:rPr lang="tr-TR" dirty="0" smtClean="0">
                <a:solidFill>
                  <a:schemeClr val="tx1"/>
                </a:solidFill>
                <a:latin typeface="Calibri" pitchFamily="34" charset="0"/>
              </a:rPr>
              <a:t> </a:t>
            </a:r>
            <a:r>
              <a:rPr lang="tr-TR" dirty="0">
                <a:solidFill>
                  <a:schemeClr val="tx1"/>
                </a:solidFill>
                <a:latin typeface="Calibri" pitchFamily="34" charset="0"/>
              </a:rPr>
              <a:t>of </a:t>
            </a:r>
            <a:r>
              <a:rPr lang="tr-TR" dirty="0" err="1">
                <a:solidFill>
                  <a:schemeClr val="tx1"/>
                </a:solidFill>
                <a:latin typeface="Calibri" pitchFamily="34" charset="0"/>
              </a:rPr>
              <a:t>the</a:t>
            </a:r>
            <a:r>
              <a:rPr lang="tr-TR" dirty="0">
                <a:solidFill>
                  <a:schemeClr val="tx1"/>
                </a:solidFill>
                <a:latin typeface="Calibri" pitchFamily="34" charset="0"/>
              </a:rPr>
              <a:t> PPA </a:t>
            </a:r>
            <a:r>
              <a:rPr lang="tr-TR" dirty="0" err="1" smtClean="0">
                <a:solidFill>
                  <a:schemeClr val="tx1"/>
                </a:solidFill>
                <a:latin typeface="Calibri" pitchFamily="34" charset="0"/>
              </a:rPr>
              <a:t>upon</a:t>
            </a:r>
            <a:r>
              <a:rPr lang="tr-TR" dirty="0" smtClean="0">
                <a:solidFill>
                  <a:schemeClr val="tx1"/>
                </a:solidFill>
                <a:latin typeface="Calibri" pitchFamily="34" charset="0"/>
              </a:rPr>
              <a:t> </a:t>
            </a:r>
            <a:r>
              <a:rPr lang="tr-TR" dirty="0" err="1" smtClean="0">
                <a:solidFill>
                  <a:schemeClr val="tx1"/>
                </a:solidFill>
                <a:latin typeface="Calibri" pitchFamily="34" charset="0"/>
              </a:rPr>
              <a:t>complaints</a:t>
            </a:r>
            <a:r>
              <a:rPr lang="tr-TR" dirty="0" smtClean="0">
                <a:solidFill>
                  <a:schemeClr val="tx1"/>
                </a:solidFill>
                <a:latin typeface="Calibri" pitchFamily="34" charset="0"/>
              </a:rPr>
              <a:t>.</a:t>
            </a:r>
          </a:p>
          <a:p>
            <a:pPr algn="just"/>
            <a:endParaRPr lang="tr-TR" dirty="0">
              <a:solidFill>
                <a:schemeClr val="tx1"/>
              </a:solidFill>
              <a:latin typeface="Calibri" pitchFamily="34" charset="0"/>
            </a:endParaRPr>
          </a:p>
          <a:p>
            <a:pPr algn="just"/>
            <a:r>
              <a:rPr lang="tr-TR" dirty="0" err="1" smtClean="0">
                <a:solidFill>
                  <a:schemeClr val="tx1"/>
                </a:solidFill>
                <a:latin typeface="Calibri" pitchFamily="34" charset="0"/>
              </a:rPr>
              <a:t>The</a:t>
            </a:r>
            <a:r>
              <a:rPr lang="tr-TR" dirty="0" smtClean="0">
                <a:solidFill>
                  <a:schemeClr val="tx1"/>
                </a:solidFill>
                <a:latin typeface="Calibri" pitchFamily="34" charset="0"/>
              </a:rPr>
              <a:t> PPA </a:t>
            </a:r>
            <a:r>
              <a:rPr lang="tr-TR" dirty="0" err="1" smtClean="0">
                <a:solidFill>
                  <a:schemeClr val="tx1"/>
                </a:solidFill>
                <a:latin typeface="Calibri" pitchFamily="34" charset="0"/>
              </a:rPr>
              <a:t>reviews</a:t>
            </a:r>
            <a:r>
              <a:rPr lang="tr-TR" dirty="0" smtClean="0">
                <a:solidFill>
                  <a:schemeClr val="tx1"/>
                </a:solidFill>
                <a:latin typeface="Calibri" pitchFamily="34" charset="0"/>
              </a:rPr>
              <a:t> </a:t>
            </a:r>
            <a:r>
              <a:rPr lang="tr-TR" dirty="0" err="1" smtClean="0">
                <a:solidFill>
                  <a:schemeClr val="tx1"/>
                </a:solidFill>
                <a:latin typeface="Calibri" pitchFamily="34" charset="0"/>
              </a:rPr>
              <a:t>and</a:t>
            </a:r>
            <a:r>
              <a:rPr lang="tr-TR" dirty="0" smtClean="0">
                <a:solidFill>
                  <a:schemeClr val="tx1"/>
                </a:solidFill>
                <a:latin typeface="Calibri" pitchFamily="34" charset="0"/>
              </a:rPr>
              <a:t> </a:t>
            </a:r>
            <a:r>
              <a:rPr lang="tr-TR" dirty="0" err="1" smtClean="0">
                <a:solidFill>
                  <a:schemeClr val="tx1"/>
                </a:solidFill>
                <a:latin typeface="Calibri" pitchFamily="34" charset="0"/>
              </a:rPr>
              <a:t>concludes</a:t>
            </a:r>
            <a:r>
              <a:rPr lang="tr-TR" dirty="0" smtClean="0">
                <a:solidFill>
                  <a:schemeClr val="tx1"/>
                </a:solidFill>
                <a:latin typeface="Calibri" pitchFamily="34" charset="0"/>
              </a:rPr>
              <a:t> </a:t>
            </a:r>
            <a:r>
              <a:rPr lang="tr-TR" dirty="0" err="1" smtClean="0">
                <a:solidFill>
                  <a:schemeClr val="tx1"/>
                </a:solidFill>
                <a:latin typeface="Calibri" pitchFamily="34" charset="0"/>
              </a:rPr>
              <a:t>the</a:t>
            </a:r>
            <a:r>
              <a:rPr lang="tr-TR" dirty="0" smtClean="0">
                <a:solidFill>
                  <a:schemeClr val="tx1"/>
                </a:solidFill>
                <a:latin typeface="Calibri" pitchFamily="34" charset="0"/>
              </a:rPr>
              <a:t> </a:t>
            </a:r>
            <a:r>
              <a:rPr lang="tr-TR" dirty="0" err="1" smtClean="0">
                <a:solidFill>
                  <a:schemeClr val="tx1"/>
                </a:solidFill>
                <a:latin typeface="Calibri" pitchFamily="34" charset="0"/>
              </a:rPr>
              <a:t>complaints</a:t>
            </a:r>
            <a:r>
              <a:rPr lang="tr-TR" dirty="0" smtClean="0">
                <a:solidFill>
                  <a:schemeClr val="tx1"/>
                </a:solidFill>
                <a:latin typeface="Calibri" pitchFamily="34" charset="0"/>
              </a:rPr>
              <a:t> </a:t>
            </a:r>
            <a:r>
              <a:rPr lang="tr-TR" dirty="0" err="1" smtClean="0">
                <a:solidFill>
                  <a:schemeClr val="tx1"/>
                </a:solidFill>
                <a:latin typeface="Calibri" pitchFamily="34" charset="0"/>
              </a:rPr>
              <a:t>within</a:t>
            </a:r>
            <a:r>
              <a:rPr lang="tr-TR" dirty="0" smtClean="0">
                <a:solidFill>
                  <a:schemeClr val="tx1"/>
                </a:solidFill>
                <a:latin typeface="Calibri" pitchFamily="34" charset="0"/>
              </a:rPr>
              <a:t> 20 </a:t>
            </a:r>
            <a:r>
              <a:rPr lang="tr-TR" dirty="0" err="1" smtClean="0">
                <a:solidFill>
                  <a:schemeClr val="tx1"/>
                </a:solidFill>
                <a:latin typeface="Calibri" pitchFamily="34" charset="0"/>
              </a:rPr>
              <a:t>days</a:t>
            </a:r>
            <a:r>
              <a:rPr lang="tr-TR" dirty="0" smtClean="0">
                <a:solidFill>
                  <a:schemeClr val="tx1"/>
                </a:solidFill>
                <a:latin typeface="Calibri" pitchFamily="34" charset="0"/>
              </a:rPr>
              <a:t> </a:t>
            </a:r>
            <a:r>
              <a:rPr lang="tr-TR" dirty="0" err="1" smtClean="0">
                <a:solidFill>
                  <a:schemeClr val="tx1"/>
                </a:solidFill>
                <a:latin typeface="Calibri" pitchFamily="34" charset="0"/>
              </a:rPr>
              <a:t>after</a:t>
            </a:r>
            <a:r>
              <a:rPr lang="tr-TR" dirty="0" smtClean="0">
                <a:solidFill>
                  <a:schemeClr val="tx1"/>
                </a:solidFill>
                <a:latin typeface="Calibri" pitchFamily="34" charset="0"/>
              </a:rPr>
              <a:t> </a:t>
            </a:r>
            <a:r>
              <a:rPr lang="tr-TR" dirty="0" err="1" smtClean="0">
                <a:solidFill>
                  <a:schemeClr val="tx1"/>
                </a:solidFill>
                <a:latin typeface="Calibri" pitchFamily="34" charset="0"/>
              </a:rPr>
              <a:t>all</a:t>
            </a:r>
            <a:r>
              <a:rPr lang="tr-TR" dirty="0" smtClean="0">
                <a:solidFill>
                  <a:schemeClr val="tx1"/>
                </a:solidFill>
                <a:latin typeface="Calibri" pitchFamily="34" charset="0"/>
              </a:rPr>
              <a:t> </a:t>
            </a:r>
            <a:r>
              <a:rPr lang="tr-TR" dirty="0" err="1" smtClean="0">
                <a:solidFill>
                  <a:schemeClr val="tx1"/>
                </a:solidFill>
                <a:latin typeface="Calibri" pitchFamily="34" charset="0"/>
              </a:rPr>
              <a:t>the</a:t>
            </a:r>
            <a:r>
              <a:rPr lang="tr-TR" dirty="0" smtClean="0">
                <a:solidFill>
                  <a:schemeClr val="tx1"/>
                </a:solidFill>
                <a:latin typeface="Calibri" pitchFamily="34" charset="0"/>
              </a:rPr>
              <a:t> </a:t>
            </a:r>
            <a:r>
              <a:rPr lang="tr-TR" dirty="0" err="1" smtClean="0">
                <a:solidFill>
                  <a:schemeClr val="tx1"/>
                </a:solidFill>
                <a:latin typeface="Calibri" pitchFamily="34" charset="0"/>
              </a:rPr>
              <a:t>necessary</a:t>
            </a:r>
            <a:r>
              <a:rPr lang="tr-TR" dirty="0" smtClean="0">
                <a:solidFill>
                  <a:schemeClr val="tx1"/>
                </a:solidFill>
                <a:latin typeface="Calibri" pitchFamily="34" charset="0"/>
              </a:rPr>
              <a:t> </a:t>
            </a:r>
            <a:r>
              <a:rPr lang="tr-TR" dirty="0" err="1" smtClean="0">
                <a:solidFill>
                  <a:schemeClr val="tx1"/>
                </a:solidFill>
                <a:latin typeface="Calibri" pitchFamily="34" charset="0"/>
              </a:rPr>
              <a:t>documents</a:t>
            </a:r>
            <a:r>
              <a:rPr lang="tr-TR" dirty="0" smtClean="0">
                <a:solidFill>
                  <a:schemeClr val="tx1"/>
                </a:solidFill>
                <a:latin typeface="Calibri" pitchFamily="34" charset="0"/>
              </a:rPr>
              <a:t>  </a:t>
            </a:r>
            <a:r>
              <a:rPr lang="tr-TR" dirty="0" err="1" smtClean="0">
                <a:solidFill>
                  <a:schemeClr val="tx1"/>
                </a:solidFill>
                <a:latin typeface="Calibri" pitchFamily="34" charset="0"/>
              </a:rPr>
              <a:t>are</a:t>
            </a:r>
            <a:r>
              <a:rPr lang="tr-TR" dirty="0" smtClean="0">
                <a:solidFill>
                  <a:schemeClr val="tx1"/>
                </a:solidFill>
                <a:latin typeface="Calibri" pitchFamily="34" charset="0"/>
              </a:rPr>
              <a:t> </a:t>
            </a:r>
            <a:r>
              <a:rPr lang="tr-TR" dirty="0" err="1" smtClean="0">
                <a:solidFill>
                  <a:schemeClr val="tx1"/>
                </a:solidFill>
                <a:latin typeface="Calibri" pitchFamily="34" charset="0"/>
              </a:rPr>
              <a:t>received</a:t>
            </a:r>
            <a:r>
              <a:rPr lang="tr-TR" dirty="0" smtClean="0">
                <a:solidFill>
                  <a:schemeClr val="tx1"/>
                </a:solidFill>
                <a:latin typeface="Calibri" pitchFamily="34" charset="0"/>
              </a:rPr>
              <a:t>.</a:t>
            </a:r>
          </a:p>
          <a:p>
            <a:pPr algn="just"/>
            <a:endParaRPr lang="tr-TR" dirty="0">
              <a:solidFill>
                <a:schemeClr val="tx1"/>
              </a:solidFill>
              <a:latin typeface="Calibri" pitchFamily="34" charset="0"/>
            </a:endParaRPr>
          </a:p>
          <a:p>
            <a:pPr algn="just"/>
            <a:r>
              <a:rPr lang="tr-TR" dirty="0" err="1" smtClean="0">
                <a:solidFill>
                  <a:schemeClr val="tx1"/>
                </a:solidFill>
                <a:latin typeface="Calibri" pitchFamily="34" charset="0"/>
              </a:rPr>
              <a:t>In</a:t>
            </a:r>
            <a:r>
              <a:rPr lang="tr-TR" dirty="0" smtClean="0">
                <a:solidFill>
                  <a:schemeClr val="tx1"/>
                </a:solidFill>
                <a:latin typeface="Calibri" pitchFamily="34" charset="0"/>
              </a:rPr>
              <a:t> 2012 </a:t>
            </a:r>
            <a:r>
              <a:rPr lang="tr-TR" dirty="0" err="1" smtClean="0">
                <a:solidFill>
                  <a:schemeClr val="tx1"/>
                </a:solidFill>
                <a:latin typeface="Calibri" pitchFamily="34" charset="0"/>
              </a:rPr>
              <a:t>and</a:t>
            </a:r>
            <a:r>
              <a:rPr lang="tr-TR" dirty="0" smtClean="0">
                <a:solidFill>
                  <a:schemeClr val="tx1"/>
                </a:solidFill>
                <a:latin typeface="Calibri" pitchFamily="34" charset="0"/>
              </a:rPr>
              <a:t> 2013, </a:t>
            </a:r>
            <a:r>
              <a:rPr lang="tr-TR" dirty="0" err="1" smtClean="0">
                <a:solidFill>
                  <a:schemeClr val="tx1"/>
                </a:solidFill>
                <a:latin typeface="Calibri" pitchFamily="34" charset="0"/>
              </a:rPr>
              <a:t>more</a:t>
            </a:r>
            <a:r>
              <a:rPr lang="tr-TR" dirty="0" smtClean="0">
                <a:solidFill>
                  <a:schemeClr val="tx1"/>
                </a:solidFill>
                <a:latin typeface="Calibri" pitchFamily="34" charset="0"/>
              </a:rPr>
              <a:t> </a:t>
            </a:r>
            <a:r>
              <a:rPr lang="tr-TR" dirty="0" err="1" smtClean="0">
                <a:solidFill>
                  <a:schemeClr val="tx1"/>
                </a:solidFill>
                <a:latin typeface="Calibri" pitchFamily="34" charset="0"/>
              </a:rPr>
              <a:t>than</a:t>
            </a:r>
            <a:r>
              <a:rPr lang="tr-TR" dirty="0" smtClean="0">
                <a:solidFill>
                  <a:schemeClr val="tx1"/>
                </a:solidFill>
                <a:latin typeface="Calibri" pitchFamily="34" charset="0"/>
              </a:rPr>
              <a:t> </a:t>
            </a:r>
            <a:r>
              <a:rPr lang="tr-TR" dirty="0" err="1" smtClean="0">
                <a:solidFill>
                  <a:schemeClr val="tx1"/>
                </a:solidFill>
                <a:latin typeface="Calibri" pitchFamily="34" charset="0"/>
              </a:rPr>
              <a:t>half</a:t>
            </a:r>
            <a:r>
              <a:rPr lang="tr-TR" dirty="0" smtClean="0">
                <a:solidFill>
                  <a:schemeClr val="tx1"/>
                </a:solidFill>
                <a:latin typeface="Calibri" pitchFamily="34" charset="0"/>
              </a:rPr>
              <a:t> of </a:t>
            </a:r>
            <a:r>
              <a:rPr lang="tr-TR" dirty="0" err="1" smtClean="0">
                <a:solidFill>
                  <a:schemeClr val="tx1"/>
                </a:solidFill>
                <a:latin typeface="Calibri" pitchFamily="34" charset="0"/>
              </a:rPr>
              <a:t>the</a:t>
            </a:r>
            <a:r>
              <a:rPr lang="tr-TR" dirty="0" smtClean="0">
                <a:solidFill>
                  <a:schemeClr val="tx1"/>
                </a:solidFill>
                <a:latin typeface="Calibri" pitchFamily="34" charset="0"/>
              </a:rPr>
              <a:t> </a:t>
            </a:r>
            <a:r>
              <a:rPr lang="tr-TR" dirty="0" err="1" smtClean="0">
                <a:solidFill>
                  <a:schemeClr val="tx1"/>
                </a:solidFill>
                <a:latin typeface="Calibri" pitchFamily="34" charset="0"/>
              </a:rPr>
              <a:t>complaints</a:t>
            </a:r>
            <a:r>
              <a:rPr lang="tr-TR" dirty="0" smtClean="0">
                <a:solidFill>
                  <a:schemeClr val="tx1"/>
                </a:solidFill>
                <a:latin typeface="Calibri" pitchFamily="34" charset="0"/>
              </a:rPr>
              <a:t> </a:t>
            </a:r>
            <a:r>
              <a:rPr lang="tr-TR" dirty="0" err="1" smtClean="0">
                <a:solidFill>
                  <a:schemeClr val="tx1"/>
                </a:solidFill>
                <a:latin typeface="Calibri" pitchFamily="34" charset="0"/>
              </a:rPr>
              <a:t>were</a:t>
            </a:r>
            <a:r>
              <a:rPr lang="tr-TR" dirty="0" smtClean="0">
                <a:solidFill>
                  <a:schemeClr val="tx1"/>
                </a:solidFill>
                <a:latin typeface="Calibri" pitchFamily="34" charset="0"/>
              </a:rPr>
              <a:t> </a:t>
            </a:r>
            <a:r>
              <a:rPr lang="tr-TR" dirty="0" err="1" smtClean="0">
                <a:solidFill>
                  <a:schemeClr val="tx1"/>
                </a:solidFill>
                <a:latin typeface="Calibri" pitchFamily="34" charset="0"/>
              </a:rPr>
              <a:t>rejected</a:t>
            </a:r>
            <a:r>
              <a:rPr lang="tr-TR" dirty="0" smtClean="0">
                <a:solidFill>
                  <a:schemeClr val="tx1"/>
                </a:solidFill>
                <a:latin typeface="Calibri" pitchFamily="34" charset="0"/>
              </a:rPr>
              <a:t>.</a:t>
            </a:r>
            <a:endParaRPr lang="tr-TR" dirty="0">
              <a:solidFill>
                <a:schemeClr val="tx1"/>
              </a:solidFill>
              <a:latin typeface="Calibri" pitchFamily="34" charset="0"/>
            </a:endParaRPr>
          </a:p>
          <a:p>
            <a:pPr algn="just"/>
            <a:endParaRPr lang="tr-TR" dirty="0">
              <a:solidFill>
                <a:schemeClr val="tx1"/>
              </a:solidFill>
              <a:latin typeface="Calibri" pitchFamily="34" charset="0"/>
            </a:endParaRPr>
          </a:p>
          <a:p>
            <a:pPr algn="just"/>
            <a:endParaRPr lang="tr-TR" kern="0" dirty="0" smtClean="0">
              <a:solidFill>
                <a:schemeClr val="tx1"/>
              </a:solidFill>
              <a:latin typeface="Calibri" pitchFamily="34" charset="0"/>
            </a:endParaRPr>
          </a:p>
        </p:txBody>
      </p:sp>
      <p:sp>
        <p:nvSpPr>
          <p:cNvPr id="6" name="Rectangle 6"/>
          <p:cNvSpPr/>
          <p:nvPr/>
        </p:nvSpPr>
        <p:spPr>
          <a:xfrm>
            <a:off x="2195736" y="1134494"/>
            <a:ext cx="3853947" cy="422298"/>
          </a:xfrm>
          <a:prstGeom prst="rect">
            <a:avLst/>
          </a:prstGeom>
          <a:solidFill>
            <a:srgbClr val="FF28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err="1" smtClean="0"/>
              <a:t>Decisions</a:t>
            </a:r>
            <a:r>
              <a:rPr lang="tr-TR" dirty="0" smtClean="0"/>
              <a:t> of </a:t>
            </a:r>
            <a:r>
              <a:rPr lang="tr-TR" dirty="0" err="1" smtClean="0"/>
              <a:t>the</a:t>
            </a:r>
            <a:r>
              <a:rPr lang="tr-TR" dirty="0" smtClean="0"/>
              <a:t> PPA</a:t>
            </a:r>
            <a:endParaRPr lang="en-US" dirty="0"/>
          </a:p>
        </p:txBody>
      </p:sp>
    </p:spTree>
    <p:extLst>
      <p:ext uri="{BB962C8B-B14F-4D97-AF65-F5344CB8AC3E}">
        <p14:creationId xmlns:p14="http://schemas.microsoft.com/office/powerpoint/2010/main" val="2410330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0"/>
            <a:ext cx="8229600" cy="1143000"/>
          </a:xfrm>
        </p:spPr>
        <p:txBody>
          <a:bodyPr/>
          <a:lstStyle/>
          <a:p>
            <a:r>
              <a:rPr lang="tr-TR" b="1" dirty="0" err="1">
                <a:latin typeface="Calibri" pitchFamily="34" charset="0"/>
              </a:rPr>
              <a:t>Measuring</a:t>
            </a:r>
            <a:r>
              <a:rPr lang="tr-TR" b="1" dirty="0">
                <a:latin typeface="Calibri" pitchFamily="34" charset="0"/>
              </a:rPr>
              <a:t> </a:t>
            </a:r>
            <a:r>
              <a:rPr lang="tr-TR" b="1" dirty="0" err="1">
                <a:latin typeface="Calibri" pitchFamily="34" charset="0"/>
              </a:rPr>
              <a:t>Performance</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270503091"/>
              </p:ext>
            </p:extLst>
          </p:nvPr>
        </p:nvGraphicFramePr>
        <p:xfrm>
          <a:off x="457200" y="1600200"/>
          <a:ext cx="5987008" cy="4349079"/>
        </p:xfrm>
        <a:graphic>
          <a:graphicData uri="http://schemas.openxmlformats.org/drawingml/2006/chart">
            <c:chart xmlns:c="http://schemas.openxmlformats.org/drawingml/2006/chart" xmlns:r="http://schemas.openxmlformats.org/officeDocument/2006/relationships" r:id="rId3"/>
          </a:graphicData>
        </a:graphic>
      </p:graphicFrame>
      <p:sp>
        <p:nvSpPr>
          <p:cNvPr id="5" name="Dikdörtgen 4"/>
          <p:cNvSpPr/>
          <p:nvPr/>
        </p:nvSpPr>
        <p:spPr>
          <a:xfrm>
            <a:off x="6588224" y="1556792"/>
            <a:ext cx="2304256" cy="48867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endParaRPr lang="tr-TR" dirty="0" smtClean="0">
              <a:latin typeface="Calibri" pitchFamily="34" charset="0"/>
            </a:endParaRPr>
          </a:p>
          <a:p>
            <a:pPr algn="just"/>
            <a:r>
              <a:rPr lang="tr-TR" dirty="0" err="1" smtClean="0">
                <a:solidFill>
                  <a:schemeClr val="tx1"/>
                </a:solidFill>
                <a:latin typeface="Calibri" pitchFamily="34" charset="0"/>
              </a:rPr>
              <a:t>The</a:t>
            </a:r>
            <a:r>
              <a:rPr lang="tr-TR" dirty="0" smtClean="0">
                <a:solidFill>
                  <a:schemeClr val="tx1"/>
                </a:solidFill>
                <a:latin typeface="Calibri" pitchFamily="34" charset="0"/>
              </a:rPr>
              <a:t> </a:t>
            </a:r>
            <a:r>
              <a:rPr lang="tr-TR" dirty="0" err="1" smtClean="0">
                <a:solidFill>
                  <a:schemeClr val="tx1"/>
                </a:solidFill>
                <a:latin typeface="Calibri" pitchFamily="34" charset="0"/>
              </a:rPr>
              <a:t>graph</a:t>
            </a:r>
            <a:r>
              <a:rPr lang="tr-TR" dirty="0" smtClean="0">
                <a:solidFill>
                  <a:schemeClr val="tx1"/>
                </a:solidFill>
                <a:latin typeface="Calibri" pitchFamily="34" charset="0"/>
              </a:rPr>
              <a:t> </a:t>
            </a:r>
            <a:r>
              <a:rPr lang="en-US" dirty="0" smtClean="0">
                <a:solidFill>
                  <a:schemeClr val="tx1"/>
                </a:solidFill>
                <a:latin typeface="Calibri" pitchFamily="34" charset="0"/>
              </a:rPr>
              <a:t>shows </a:t>
            </a:r>
            <a:r>
              <a:rPr lang="en-US" dirty="0">
                <a:solidFill>
                  <a:schemeClr val="tx1"/>
                </a:solidFill>
                <a:latin typeface="Calibri" pitchFamily="34" charset="0"/>
              </a:rPr>
              <a:t>the number of </a:t>
            </a:r>
            <a:r>
              <a:rPr lang="tr-TR" dirty="0" err="1">
                <a:solidFill>
                  <a:schemeClr val="tx1"/>
                </a:solidFill>
                <a:latin typeface="Calibri" pitchFamily="34" charset="0"/>
              </a:rPr>
              <a:t>decisions</a:t>
            </a:r>
            <a:r>
              <a:rPr lang="tr-TR" dirty="0">
                <a:solidFill>
                  <a:schemeClr val="tx1"/>
                </a:solidFill>
                <a:latin typeface="Calibri" pitchFamily="34" charset="0"/>
              </a:rPr>
              <a:t> of </a:t>
            </a:r>
            <a:r>
              <a:rPr lang="tr-TR" dirty="0" err="1">
                <a:solidFill>
                  <a:schemeClr val="tx1"/>
                </a:solidFill>
                <a:latin typeface="Calibri" pitchFamily="34" charset="0"/>
              </a:rPr>
              <a:t>the</a:t>
            </a:r>
            <a:r>
              <a:rPr lang="tr-TR" dirty="0">
                <a:solidFill>
                  <a:schemeClr val="tx1"/>
                </a:solidFill>
                <a:latin typeface="Calibri" pitchFamily="34" charset="0"/>
              </a:rPr>
              <a:t> PPA </a:t>
            </a:r>
            <a:r>
              <a:rPr lang="tr-TR" dirty="0" err="1">
                <a:solidFill>
                  <a:schemeClr val="tx1"/>
                </a:solidFill>
                <a:latin typeface="Calibri" pitchFamily="34" charset="0"/>
              </a:rPr>
              <a:t>challenged</a:t>
            </a:r>
            <a:r>
              <a:rPr lang="tr-TR" dirty="0">
                <a:solidFill>
                  <a:schemeClr val="tx1"/>
                </a:solidFill>
                <a:latin typeface="Calibri" pitchFamily="34" charset="0"/>
              </a:rPr>
              <a:t> </a:t>
            </a:r>
            <a:r>
              <a:rPr lang="tr-TR" dirty="0" err="1">
                <a:solidFill>
                  <a:schemeClr val="tx1"/>
                </a:solidFill>
                <a:latin typeface="Calibri" pitchFamily="34" charset="0"/>
              </a:rPr>
              <a:t>before</a:t>
            </a:r>
            <a:r>
              <a:rPr lang="tr-TR" dirty="0">
                <a:solidFill>
                  <a:schemeClr val="tx1"/>
                </a:solidFill>
                <a:latin typeface="Calibri" pitchFamily="34" charset="0"/>
              </a:rPr>
              <a:t> </a:t>
            </a:r>
            <a:r>
              <a:rPr lang="tr-TR" dirty="0" err="1">
                <a:solidFill>
                  <a:schemeClr val="tx1"/>
                </a:solidFill>
                <a:latin typeface="Calibri" pitchFamily="34" charset="0"/>
              </a:rPr>
              <a:t>the</a:t>
            </a:r>
            <a:r>
              <a:rPr lang="tr-TR" dirty="0">
                <a:solidFill>
                  <a:schemeClr val="tx1"/>
                </a:solidFill>
                <a:latin typeface="Calibri" pitchFamily="34" charset="0"/>
              </a:rPr>
              <a:t> </a:t>
            </a:r>
            <a:r>
              <a:rPr lang="tr-TR" dirty="0" err="1">
                <a:solidFill>
                  <a:schemeClr val="tx1"/>
                </a:solidFill>
                <a:latin typeface="Calibri" pitchFamily="34" charset="0"/>
              </a:rPr>
              <a:t>courts</a:t>
            </a:r>
            <a:r>
              <a:rPr lang="tr-TR" dirty="0">
                <a:solidFill>
                  <a:schemeClr val="tx1"/>
                </a:solidFill>
                <a:latin typeface="Calibri" pitchFamily="34" charset="0"/>
              </a:rPr>
              <a:t> </a:t>
            </a:r>
            <a:r>
              <a:rPr lang="tr-TR" dirty="0" err="1">
                <a:solidFill>
                  <a:schemeClr val="tx1"/>
                </a:solidFill>
                <a:latin typeface="Calibri" pitchFamily="34" charset="0"/>
              </a:rPr>
              <a:t>and</a:t>
            </a:r>
            <a:r>
              <a:rPr lang="tr-TR" dirty="0">
                <a:solidFill>
                  <a:schemeClr val="tx1"/>
                </a:solidFill>
                <a:latin typeface="Calibri" pitchFamily="34" charset="0"/>
              </a:rPr>
              <a:t> </a:t>
            </a:r>
            <a:r>
              <a:rPr lang="tr-TR" dirty="0" err="1">
                <a:solidFill>
                  <a:schemeClr val="tx1"/>
                </a:solidFill>
                <a:latin typeface="Calibri" pitchFamily="34" charset="0"/>
              </a:rPr>
              <a:t>the</a:t>
            </a:r>
            <a:r>
              <a:rPr lang="tr-TR" dirty="0">
                <a:solidFill>
                  <a:schemeClr val="tx1"/>
                </a:solidFill>
                <a:latin typeface="Calibri" pitchFamily="34" charset="0"/>
              </a:rPr>
              <a:t> </a:t>
            </a:r>
            <a:r>
              <a:rPr lang="tr-TR" dirty="0" err="1">
                <a:solidFill>
                  <a:schemeClr val="tx1"/>
                </a:solidFill>
                <a:latin typeface="Calibri" pitchFamily="34" charset="0"/>
              </a:rPr>
              <a:t>results</a:t>
            </a:r>
            <a:r>
              <a:rPr lang="tr-TR" dirty="0">
                <a:solidFill>
                  <a:schemeClr val="tx1"/>
                </a:solidFill>
                <a:latin typeface="Calibri" pitchFamily="34" charset="0"/>
              </a:rPr>
              <a:t> of </a:t>
            </a:r>
            <a:r>
              <a:rPr lang="tr-TR" dirty="0" err="1">
                <a:solidFill>
                  <a:schemeClr val="tx1"/>
                </a:solidFill>
                <a:latin typeface="Calibri" pitchFamily="34" charset="0"/>
              </a:rPr>
              <a:t>the</a:t>
            </a:r>
            <a:r>
              <a:rPr lang="tr-TR" dirty="0">
                <a:solidFill>
                  <a:schemeClr val="tx1"/>
                </a:solidFill>
                <a:latin typeface="Calibri" pitchFamily="34" charset="0"/>
              </a:rPr>
              <a:t> legal </a:t>
            </a:r>
            <a:r>
              <a:rPr lang="tr-TR" dirty="0" err="1" smtClean="0">
                <a:solidFill>
                  <a:schemeClr val="tx1"/>
                </a:solidFill>
                <a:latin typeface="Calibri" pitchFamily="34" charset="0"/>
              </a:rPr>
              <a:t>proceedings</a:t>
            </a:r>
            <a:r>
              <a:rPr lang="tr-TR" dirty="0" smtClean="0">
                <a:solidFill>
                  <a:schemeClr val="tx1"/>
                </a:solidFill>
                <a:latin typeface="Calibri" pitchFamily="34" charset="0"/>
              </a:rPr>
              <a:t>.</a:t>
            </a:r>
            <a:endParaRPr lang="tr-TR" dirty="0">
              <a:solidFill>
                <a:schemeClr val="tx1"/>
              </a:solidFill>
              <a:latin typeface="Calibri" pitchFamily="34" charset="0"/>
            </a:endParaRPr>
          </a:p>
          <a:p>
            <a:pPr algn="just"/>
            <a:endParaRPr lang="tr-TR" dirty="0">
              <a:solidFill>
                <a:schemeClr val="tx1"/>
              </a:solidFill>
              <a:latin typeface="Calibri" pitchFamily="34" charset="0"/>
            </a:endParaRPr>
          </a:p>
          <a:p>
            <a:pPr algn="just"/>
            <a:r>
              <a:rPr lang="tr-TR" kern="0" dirty="0" err="1">
                <a:solidFill>
                  <a:schemeClr val="tx1"/>
                </a:solidFill>
                <a:latin typeface="Calibri" pitchFamily="34" charset="0"/>
              </a:rPr>
              <a:t>In</a:t>
            </a:r>
            <a:r>
              <a:rPr lang="tr-TR" kern="0" dirty="0">
                <a:solidFill>
                  <a:schemeClr val="tx1"/>
                </a:solidFill>
                <a:latin typeface="Calibri" pitchFamily="34" charset="0"/>
              </a:rPr>
              <a:t> 2013, </a:t>
            </a:r>
            <a:r>
              <a:rPr lang="tr-TR" kern="0" dirty="0" smtClean="0">
                <a:solidFill>
                  <a:schemeClr val="tx1"/>
                </a:solidFill>
                <a:latin typeface="Calibri" pitchFamily="34" charset="0"/>
              </a:rPr>
              <a:t>84,66% </a:t>
            </a:r>
            <a:r>
              <a:rPr lang="tr-TR" kern="0" dirty="0">
                <a:solidFill>
                  <a:schemeClr val="tx1"/>
                </a:solidFill>
                <a:latin typeface="Calibri" pitchFamily="34" charset="0"/>
              </a:rPr>
              <a:t>of </a:t>
            </a:r>
            <a:r>
              <a:rPr lang="tr-TR" kern="0" dirty="0" err="1">
                <a:solidFill>
                  <a:schemeClr val="tx1"/>
                </a:solidFill>
                <a:latin typeface="Calibri" pitchFamily="34" charset="0"/>
              </a:rPr>
              <a:t>decisions</a:t>
            </a:r>
            <a:r>
              <a:rPr lang="tr-TR" kern="0" dirty="0">
                <a:solidFill>
                  <a:schemeClr val="tx1"/>
                </a:solidFill>
                <a:latin typeface="Calibri" pitchFamily="34" charset="0"/>
              </a:rPr>
              <a:t> of </a:t>
            </a:r>
            <a:r>
              <a:rPr lang="tr-TR" kern="0" dirty="0" err="1">
                <a:solidFill>
                  <a:schemeClr val="tx1"/>
                </a:solidFill>
                <a:latin typeface="Calibri" pitchFamily="34" charset="0"/>
              </a:rPr>
              <a:t>the</a:t>
            </a:r>
            <a:r>
              <a:rPr lang="tr-TR" kern="0" dirty="0">
                <a:solidFill>
                  <a:schemeClr val="tx1"/>
                </a:solidFill>
                <a:latin typeface="Calibri" pitchFamily="34" charset="0"/>
              </a:rPr>
              <a:t> PPA </a:t>
            </a:r>
            <a:r>
              <a:rPr lang="tr-TR" kern="0" dirty="0" err="1">
                <a:solidFill>
                  <a:schemeClr val="tx1"/>
                </a:solidFill>
                <a:latin typeface="Calibri" pitchFamily="34" charset="0"/>
              </a:rPr>
              <a:t>was</a:t>
            </a:r>
            <a:r>
              <a:rPr lang="tr-TR" kern="0" dirty="0">
                <a:solidFill>
                  <a:schemeClr val="tx1"/>
                </a:solidFill>
                <a:latin typeface="Calibri" pitchFamily="34" charset="0"/>
              </a:rPr>
              <a:t> </a:t>
            </a:r>
            <a:r>
              <a:rPr lang="tr-TR" kern="0" dirty="0" smtClean="0">
                <a:solidFill>
                  <a:schemeClr val="tx1"/>
                </a:solidFill>
                <a:latin typeface="Calibri" pitchFamily="34" charset="0"/>
              </a:rPr>
              <a:t>not </a:t>
            </a:r>
            <a:r>
              <a:rPr lang="tr-TR" kern="0" dirty="0" err="1" smtClean="0">
                <a:solidFill>
                  <a:schemeClr val="tx1"/>
                </a:solidFill>
                <a:latin typeface="Calibri" pitchFamily="34" charset="0"/>
              </a:rPr>
              <a:t>challenged</a:t>
            </a:r>
            <a:r>
              <a:rPr lang="tr-TR" kern="0" dirty="0" smtClean="0">
                <a:solidFill>
                  <a:schemeClr val="tx1"/>
                </a:solidFill>
                <a:latin typeface="Calibri" pitchFamily="34" charset="0"/>
              </a:rPr>
              <a:t> </a:t>
            </a:r>
            <a:r>
              <a:rPr lang="tr-TR" kern="0" dirty="0" err="1">
                <a:solidFill>
                  <a:schemeClr val="tx1"/>
                </a:solidFill>
                <a:latin typeface="Calibri" pitchFamily="34" charset="0"/>
              </a:rPr>
              <a:t>before</a:t>
            </a:r>
            <a:r>
              <a:rPr lang="tr-TR" kern="0" dirty="0">
                <a:solidFill>
                  <a:schemeClr val="tx1"/>
                </a:solidFill>
                <a:latin typeface="Calibri" pitchFamily="34" charset="0"/>
              </a:rPr>
              <a:t> </a:t>
            </a:r>
            <a:r>
              <a:rPr lang="tr-TR" kern="0" dirty="0" err="1">
                <a:solidFill>
                  <a:schemeClr val="tx1"/>
                </a:solidFill>
                <a:latin typeface="Calibri" pitchFamily="34" charset="0"/>
              </a:rPr>
              <a:t>the</a:t>
            </a:r>
            <a:r>
              <a:rPr lang="tr-TR" kern="0" dirty="0">
                <a:solidFill>
                  <a:schemeClr val="tx1"/>
                </a:solidFill>
                <a:latin typeface="Calibri" pitchFamily="34" charset="0"/>
              </a:rPr>
              <a:t> </a:t>
            </a:r>
            <a:r>
              <a:rPr lang="tr-TR" kern="0" dirty="0" err="1">
                <a:solidFill>
                  <a:schemeClr val="tx1"/>
                </a:solidFill>
                <a:latin typeface="Calibri" pitchFamily="34" charset="0"/>
              </a:rPr>
              <a:t>courts</a:t>
            </a:r>
            <a:r>
              <a:rPr lang="tr-TR" kern="0" dirty="0">
                <a:solidFill>
                  <a:schemeClr val="tx1"/>
                </a:solidFill>
                <a:latin typeface="Calibri" pitchFamily="34" charset="0"/>
              </a:rPr>
              <a:t> </a:t>
            </a:r>
            <a:r>
              <a:rPr lang="tr-TR" kern="0" dirty="0" err="1" smtClean="0">
                <a:solidFill>
                  <a:schemeClr val="tx1"/>
                </a:solidFill>
                <a:latin typeface="Calibri" pitchFamily="34" charset="0"/>
              </a:rPr>
              <a:t>which</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shows</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that</a:t>
            </a:r>
            <a:r>
              <a:rPr lang="tr-TR" kern="0" dirty="0" smtClean="0">
                <a:solidFill>
                  <a:schemeClr val="tx1"/>
                </a:solidFill>
                <a:latin typeface="Calibri" pitchFamily="34" charset="0"/>
              </a:rPr>
              <a:t> a </a:t>
            </a:r>
            <a:r>
              <a:rPr lang="tr-TR" kern="0" dirty="0" err="1" smtClean="0">
                <a:solidFill>
                  <a:schemeClr val="tx1"/>
                </a:solidFill>
                <a:latin typeface="Calibri" pitchFamily="34" charset="0"/>
              </a:rPr>
              <a:t>large</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majority</a:t>
            </a:r>
            <a:r>
              <a:rPr lang="tr-TR" kern="0" dirty="0" smtClean="0">
                <a:solidFill>
                  <a:schemeClr val="tx1"/>
                </a:solidFill>
                <a:latin typeface="Calibri" pitchFamily="34" charset="0"/>
              </a:rPr>
              <a:t> of </a:t>
            </a:r>
            <a:r>
              <a:rPr lang="tr-TR" kern="0" dirty="0" err="1" smtClean="0">
                <a:solidFill>
                  <a:schemeClr val="tx1"/>
                </a:solidFill>
                <a:latin typeface="Calibri" pitchFamily="34" charset="0"/>
              </a:rPr>
              <a:t>stakeholders</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are</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satisfied</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with</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the</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review</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by</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the</a:t>
            </a:r>
            <a:r>
              <a:rPr lang="tr-TR" kern="0" dirty="0" smtClean="0">
                <a:solidFill>
                  <a:schemeClr val="tx1"/>
                </a:solidFill>
                <a:latin typeface="Calibri" pitchFamily="34" charset="0"/>
              </a:rPr>
              <a:t> PPA. </a:t>
            </a:r>
          </a:p>
        </p:txBody>
      </p:sp>
      <p:sp>
        <p:nvSpPr>
          <p:cNvPr id="6" name="Rectangle 6"/>
          <p:cNvSpPr/>
          <p:nvPr/>
        </p:nvSpPr>
        <p:spPr>
          <a:xfrm>
            <a:off x="2195735" y="1134494"/>
            <a:ext cx="3853947" cy="422298"/>
          </a:xfrm>
          <a:prstGeom prst="rect">
            <a:avLst/>
          </a:prstGeom>
          <a:solidFill>
            <a:srgbClr val="FF28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err="1" smtClean="0"/>
              <a:t>Performance</a:t>
            </a:r>
            <a:r>
              <a:rPr lang="tr-TR" dirty="0" smtClean="0"/>
              <a:t> of </a:t>
            </a:r>
            <a:r>
              <a:rPr lang="tr-TR" dirty="0" err="1" smtClean="0"/>
              <a:t>Review</a:t>
            </a:r>
            <a:r>
              <a:rPr lang="tr-TR" dirty="0" smtClean="0"/>
              <a:t> </a:t>
            </a:r>
            <a:r>
              <a:rPr lang="tr-TR" dirty="0" err="1" smtClean="0"/>
              <a:t>by</a:t>
            </a:r>
            <a:r>
              <a:rPr lang="tr-TR" dirty="0" smtClean="0"/>
              <a:t> </a:t>
            </a:r>
            <a:r>
              <a:rPr lang="tr-TR" dirty="0" err="1" smtClean="0"/>
              <a:t>the</a:t>
            </a:r>
            <a:r>
              <a:rPr lang="tr-TR" dirty="0" smtClean="0"/>
              <a:t> PPA</a:t>
            </a:r>
            <a:endParaRPr lang="en-US" dirty="0"/>
          </a:p>
        </p:txBody>
      </p:sp>
    </p:spTree>
    <p:extLst>
      <p:ext uri="{BB962C8B-B14F-4D97-AF65-F5344CB8AC3E}">
        <p14:creationId xmlns:p14="http://schemas.microsoft.com/office/powerpoint/2010/main" val="1739210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922114"/>
          </a:xfrm>
        </p:spPr>
        <p:txBody>
          <a:bodyPr/>
          <a:lstStyle/>
          <a:p>
            <a:r>
              <a:rPr lang="tr-TR" dirty="0" smtClean="0"/>
              <a:t>     </a:t>
            </a:r>
            <a:r>
              <a:rPr lang="tr-TR" dirty="0" err="1" smtClean="0"/>
              <a:t>Measuring</a:t>
            </a:r>
            <a:r>
              <a:rPr lang="tr-TR" dirty="0" smtClean="0"/>
              <a:t> </a:t>
            </a:r>
            <a:r>
              <a:rPr lang="tr-TR" dirty="0" err="1" smtClean="0"/>
              <a:t>Performance</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334701838"/>
              </p:ext>
            </p:extLst>
          </p:nvPr>
        </p:nvGraphicFramePr>
        <p:xfrm>
          <a:off x="251520" y="1484784"/>
          <a:ext cx="8640960" cy="3881615"/>
        </p:xfrm>
        <a:graphic>
          <a:graphicData uri="http://schemas.openxmlformats.org/drawingml/2006/table">
            <a:tbl>
              <a:tblPr firstRow="1" bandRow="1">
                <a:tableStyleId>{5C22544A-7EE6-4342-B048-85BDC9FD1C3A}</a:tableStyleId>
              </a:tblPr>
              <a:tblGrid>
                <a:gridCol w="1908212"/>
                <a:gridCol w="3348372"/>
                <a:gridCol w="3384376"/>
              </a:tblGrid>
              <a:tr h="889248">
                <a:tc>
                  <a:txBody>
                    <a:bodyPr/>
                    <a:lstStyle/>
                    <a:p>
                      <a:pPr algn="ctr"/>
                      <a:r>
                        <a:rPr lang="tr-TR" dirty="0" err="1" smtClean="0">
                          <a:solidFill>
                            <a:schemeClr val="tx1"/>
                          </a:solidFill>
                        </a:rPr>
                        <a:t>Procurement</a:t>
                      </a:r>
                      <a:r>
                        <a:rPr lang="tr-TR" dirty="0" smtClean="0">
                          <a:solidFill>
                            <a:schemeClr val="tx1"/>
                          </a:solidFill>
                        </a:rPr>
                        <a:t> of Works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dirty="0" err="1" smtClean="0">
                          <a:solidFill>
                            <a:schemeClr val="tx1"/>
                          </a:solidFill>
                        </a:rPr>
                        <a:t>Former</a:t>
                      </a:r>
                      <a:r>
                        <a:rPr lang="tr-TR" dirty="0" smtClean="0">
                          <a:solidFill>
                            <a:schemeClr val="tx1"/>
                          </a:solidFill>
                        </a:rPr>
                        <a:t> </a:t>
                      </a:r>
                      <a:r>
                        <a:rPr lang="tr-TR" dirty="0" err="1" smtClean="0">
                          <a:solidFill>
                            <a:schemeClr val="tx1"/>
                          </a:solidFill>
                        </a:rPr>
                        <a:t>Legislation</a:t>
                      </a:r>
                      <a:endParaRPr lang="tr-TR" dirty="0">
                        <a:solidFill>
                          <a:schemeClr val="tx1"/>
                        </a:solidFill>
                      </a:endParaRPr>
                    </a:p>
                  </a:txBody>
                  <a:tcPr/>
                </a:tc>
                <a:tc>
                  <a:txBody>
                    <a:bodyPr/>
                    <a:lstStyle/>
                    <a:p>
                      <a:pPr algn="ctr"/>
                      <a:r>
                        <a:rPr lang="tr-TR" dirty="0" smtClean="0">
                          <a:solidFill>
                            <a:schemeClr val="tx1"/>
                          </a:solidFill>
                        </a:rPr>
                        <a:t>New </a:t>
                      </a:r>
                      <a:r>
                        <a:rPr lang="tr-TR" dirty="0" err="1" smtClean="0">
                          <a:solidFill>
                            <a:schemeClr val="tx1"/>
                          </a:solidFill>
                        </a:rPr>
                        <a:t>Legislation</a:t>
                      </a:r>
                      <a:endParaRPr lang="tr-TR" dirty="0">
                        <a:solidFill>
                          <a:schemeClr val="tx1"/>
                        </a:solidFill>
                      </a:endParaRPr>
                    </a:p>
                  </a:txBody>
                  <a:tcPr/>
                </a:tc>
              </a:tr>
              <a:tr h="889248">
                <a:tc>
                  <a:txBody>
                    <a:bodyPr/>
                    <a:lstStyle/>
                    <a:p>
                      <a:pPr algn="ctr"/>
                      <a:r>
                        <a:rPr lang="tr-TR" dirty="0" err="1" smtClean="0"/>
                        <a:t>Average</a:t>
                      </a:r>
                      <a:r>
                        <a:rPr lang="tr-TR" dirty="0" smtClean="0"/>
                        <a:t> </a:t>
                      </a:r>
                      <a:r>
                        <a:rPr lang="tr-TR" dirty="0" err="1" smtClean="0"/>
                        <a:t>completion</a:t>
                      </a:r>
                      <a:r>
                        <a:rPr lang="tr-TR" dirty="0" smtClean="0"/>
                        <a:t> </a:t>
                      </a:r>
                      <a:r>
                        <a:rPr lang="tr-TR" dirty="0" err="1" smtClean="0"/>
                        <a:t>period</a:t>
                      </a:r>
                      <a:r>
                        <a:rPr lang="tr-TR" baseline="0" dirty="0" smtClean="0"/>
                        <a:t> of </a:t>
                      </a:r>
                      <a:r>
                        <a:rPr lang="tr-TR" baseline="0" dirty="0" err="1" smtClean="0"/>
                        <a:t>projects</a:t>
                      </a:r>
                      <a:endParaRPr lang="tr-TR" dirty="0"/>
                    </a:p>
                  </a:txBody>
                  <a:tcPr/>
                </a:tc>
                <a:tc>
                  <a:txBody>
                    <a:bodyPr/>
                    <a:lstStyle/>
                    <a:p>
                      <a:pPr algn="ctr"/>
                      <a:endParaRPr lang="tr-TR" dirty="0" smtClean="0"/>
                    </a:p>
                    <a:p>
                      <a:pPr algn="ctr"/>
                      <a:r>
                        <a:rPr lang="tr-TR" dirty="0" smtClean="0"/>
                        <a:t>L</a:t>
                      </a:r>
                      <a:endParaRPr lang="tr-TR" dirty="0"/>
                    </a:p>
                  </a:txBody>
                  <a:tcPr/>
                </a:tc>
                <a:tc>
                  <a:txBody>
                    <a:bodyPr/>
                    <a:lstStyle/>
                    <a:p>
                      <a:pPr algn="ctr"/>
                      <a:endParaRPr lang="tr-TR" dirty="0" smtClean="0"/>
                    </a:p>
                    <a:p>
                      <a:pPr algn="ctr"/>
                      <a:r>
                        <a:rPr lang="tr-TR" dirty="0" smtClean="0"/>
                        <a:t>H</a:t>
                      </a:r>
                      <a:endParaRPr lang="tr-TR" dirty="0"/>
                    </a:p>
                  </a:txBody>
                  <a:tcPr/>
                </a:tc>
              </a:tr>
              <a:tr h="842392">
                <a:tc>
                  <a:txBody>
                    <a:bodyPr/>
                    <a:lstStyle/>
                    <a:p>
                      <a:pPr algn="ctr"/>
                      <a:r>
                        <a:rPr lang="tr-TR" dirty="0" err="1" smtClean="0"/>
                        <a:t>Completion</a:t>
                      </a:r>
                      <a:r>
                        <a:rPr lang="tr-TR" dirty="0" smtClean="0"/>
                        <a:t> of </a:t>
                      </a:r>
                      <a:r>
                        <a:rPr lang="tr-TR" dirty="0" err="1" smtClean="0"/>
                        <a:t>projects</a:t>
                      </a:r>
                      <a:r>
                        <a:rPr lang="tr-TR" dirty="0" smtClean="0"/>
                        <a:t> </a:t>
                      </a:r>
                      <a:r>
                        <a:rPr lang="tr-TR" dirty="0" err="1" smtClean="0"/>
                        <a:t>without</a:t>
                      </a:r>
                      <a:r>
                        <a:rPr lang="tr-TR" dirty="0" smtClean="0"/>
                        <a:t> </a:t>
                      </a:r>
                      <a:r>
                        <a:rPr lang="tr-TR" dirty="0" err="1" smtClean="0"/>
                        <a:t>cost</a:t>
                      </a:r>
                      <a:r>
                        <a:rPr lang="tr-TR" dirty="0" smtClean="0"/>
                        <a:t> </a:t>
                      </a:r>
                      <a:r>
                        <a:rPr lang="tr-TR" dirty="0" err="1" smtClean="0"/>
                        <a:t>overrun</a:t>
                      </a:r>
                      <a:endParaRPr lang="tr-TR" dirty="0"/>
                    </a:p>
                  </a:txBody>
                  <a:tcPr/>
                </a:tc>
                <a:tc>
                  <a:txBody>
                    <a:bodyPr/>
                    <a:lstStyle/>
                    <a:p>
                      <a:pPr algn="ctr"/>
                      <a:r>
                        <a:rPr lang="tr-TR" dirty="0" smtClean="0"/>
                        <a:t>H</a:t>
                      </a:r>
                      <a:endParaRPr lang="tr-TR" dirty="0"/>
                    </a:p>
                  </a:txBody>
                  <a:tcPr/>
                </a:tc>
                <a:tc>
                  <a:txBody>
                    <a:bodyPr/>
                    <a:lstStyle/>
                    <a:p>
                      <a:pPr algn="ctr"/>
                      <a:r>
                        <a:rPr lang="tr-TR" dirty="0" smtClean="0"/>
                        <a:t>L</a:t>
                      </a:r>
                      <a:endParaRPr lang="tr-TR" dirty="0"/>
                    </a:p>
                  </a:txBody>
                  <a:tcPr/>
                </a:tc>
              </a:tr>
              <a:tr h="889248">
                <a:tc>
                  <a:txBody>
                    <a:bodyPr/>
                    <a:lstStyle/>
                    <a:p>
                      <a:pPr algn="ctr"/>
                      <a:r>
                        <a:rPr lang="tr-TR" dirty="0" err="1" smtClean="0"/>
                        <a:t>Participation</a:t>
                      </a:r>
                      <a:r>
                        <a:rPr lang="tr-TR" dirty="0" smtClean="0"/>
                        <a:t> </a:t>
                      </a:r>
                      <a:r>
                        <a:rPr lang="tr-TR" dirty="0" err="1" smtClean="0"/>
                        <a:t>to</a:t>
                      </a:r>
                      <a:r>
                        <a:rPr lang="tr-TR" dirty="0" smtClean="0"/>
                        <a:t> </a:t>
                      </a:r>
                      <a:r>
                        <a:rPr lang="tr-TR" dirty="0" err="1" smtClean="0"/>
                        <a:t>procurement</a:t>
                      </a:r>
                      <a:endParaRPr lang="tr-TR" dirty="0"/>
                    </a:p>
                  </a:txBody>
                  <a:tcPr/>
                </a:tc>
                <a:tc>
                  <a:txBody>
                    <a:bodyPr/>
                    <a:lstStyle/>
                    <a:p>
                      <a:pPr algn="ctr"/>
                      <a:r>
                        <a:rPr lang="tr-TR" dirty="0" smtClean="0"/>
                        <a:t>L</a:t>
                      </a:r>
                      <a:endParaRPr lang="tr-TR" dirty="0"/>
                    </a:p>
                  </a:txBody>
                  <a:tcPr/>
                </a:tc>
                <a:tc>
                  <a:txBody>
                    <a:bodyPr/>
                    <a:lstStyle/>
                    <a:p>
                      <a:pPr algn="ctr"/>
                      <a:r>
                        <a:rPr lang="tr-TR" dirty="0" smtClean="0"/>
                        <a:t>H</a:t>
                      </a:r>
                      <a:endParaRPr lang="tr-TR" dirty="0"/>
                    </a:p>
                  </a:txBody>
                  <a:tcPr/>
                </a:tc>
              </a:tr>
            </a:tbl>
          </a:graphicData>
        </a:graphic>
      </p:graphicFrame>
      <p:sp>
        <p:nvSpPr>
          <p:cNvPr id="4" name="Rectangle 6"/>
          <p:cNvSpPr/>
          <p:nvPr/>
        </p:nvSpPr>
        <p:spPr>
          <a:xfrm>
            <a:off x="2555776" y="1099407"/>
            <a:ext cx="3853947" cy="313369"/>
          </a:xfrm>
          <a:prstGeom prst="rect">
            <a:avLst/>
          </a:prstGeom>
          <a:solidFill>
            <a:srgbClr val="FF28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smtClean="0"/>
              <a:t>Micro Level</a:t>
            </a:r>
            <a:endParaRPr lang="en-US" dirty="0"/>
          </a:p>
        </p:txBody>
      </p:sp>
      <p:sp>
        <p:nvSpPr>
          <p:cNvPr id="6" name="Dikdörtgen 5"/>
          <p:cNvSpPr/>
          <p:nvPr/>
        </p:nvSpPr>
        <p:spPr>
          <a:xfrm>
            <a:off x="395536" y="5548064"/>
            <a:ext cx="8352928" cy="8543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tr-TR" kern="0" dirty="0" err="1" smtClean="0">
                <a:solidFill>
                  <a:schemeClr val="tx1"/>
                </a:solidFill>
                <a:latin typeface="Calibri" pitchFamily="34" charset="0"/>
              </a:rPr>
              <a:t>Former</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legislation</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denotes</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State</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Procurement</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Law</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no</a:t>
            </a:r>
            <a:r>
              <a:rPr lang="tr-TR" kern="0" dirty="0" smtClean="0">
                <a:solidFill>
                  <a:schemeClr val="tx1"/>
                </a:solidFill>
                <a:latin typeface="Calibri" pitchFamily="34" charset="0"/>
              </a:rPr>
              <a:t>. 2886 </a:t>
            </a:r>
            <a:r>
              <a:rPr lang="tr-TR" kern="0" dirty="0" err="1" smtClean="0">
                <a:solidFill>
                  <a:schemeClr val="tx1"/>
                </a:solidFill>
                <a:latin typeface="Calibri" pitchFamily="34" charset="0"/>
              </a:rPr>
              <a:t>and</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new</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legilation</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denotes</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Public</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Procurement</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Law</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no</a:t>
            </a:r>
            <a:r>
              <a:rPr lang="tr-TR" kern="0" dirty="0" smtClean="0">
                <a:solidFill>
                  <a:schemeClr val="tx1"/>
                </a:solidFill>
                <a:latin typeface="Calibri" pitchFamily="34" charset="0"/>
              </a:rPr>
              <a:t>. 4734 </a:t>
            </a:r>
            <a:r>
              <a:rPr lang="tr-TR" kern="0" dirty="0" err="1" smtClean="0">
                <a:solidFill>
                  <a:schemeClr val="tx1"/>
                </a:solidFill>
                <a:latin typeface="Calibri" pitchFamily="34" charset="0"/>
              </a:rPr>
              <a:t>which</a:t>
            </a:r>
            <a:r>
              <a:rPr lang="tr-TR" kern="0" dirty="0" smtClean="0">
                <a:solidFill>
                  <a:schemeClr val="tx1"/>
                </a:solidFill>
                <a:latin typeface="Calibri" pitchFamily="34" charset="0"/>
              </a:rPr>
              <a:t> is </a:t>
            </a:r>
            <a:r>
              <a:rPr lang="tr-TR" kern="0" dirty="0" err="1" smtClean="0">
                <a:solidFill>
                  <a:schemeClr val="tx1"/>
                </a:solidFill>
                <a:latin typeface="Calibri" pitchFamily="34" charset="0"/>
              </a:rPr>
              <a:t>mostly</a:t>
            </a:r>
            <a:r>
              <a:rPr lang="tr-TR" kern="0" dirty="0" smtClean="0">
                <a:solidFill>
                  <a:schemeClr val="tx1"/>
                </a:solidFill>
                <a:latin typeface="Calibri" pitchFamily="34" charset="0"/>
              </a:rPr>
              <a:t> in </a:t>
            </a:r>
            <a:r>
              <a:rPr lang="tr-TR" kern="0" dirty="0" err="1" smtClean="0">
                <a:solidFill>
                  <a:schemeClr val="tx1"/>
                </a:solidFill>
                <a:latin typeface="Calibri" pitchFamily="34" charset="0"/>
              </a:rPr>
              <a:t>line</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with</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international</a:t>
            </a:r>
            <a:r>
              <a:rPr lang="tr-TR" kern="0" dirty="0" smtClean="0">
                <a:solidFill>
                  <a:schemeClr val="tx1"/>
                </a:solidFill>
                <a:latin typeface="Calibri" pitchFamily="34" charset="0"/>
              </a:rPr>
              <a:t> </a:t>
            </a:r>
            <a:r>
              <a:rPr lang="tr-TR" kern="0" dirty="0" err="1" smtClean="0">
                <a:solidFill>
                  <a:schemeClr val="tx1"/>
                </a:solidFill>
                <a:latin typeface="Calibri" pitchFamily="34" charset="0"/>
              </a:rPr>
              <a:t>regulations</a:t>
            </a:r>
            <a:r>
              <a:rPr lang="tr-TR" kern="0" dirty="0" smtClean="0">
                <a:solidFill>
                  <a:schemeClr val="tx1"/>
                </a:solidFill>
                <a:latin typeface="Calibri" pitchFamily="34" charset="0"/>
              </a:rPr>
              <a:t>.</a:t>
            </a:r>
          </a:p>
        </p:txBody>
      </p:sp>
    </p:spTree>
    <p:extLst>
      <p:ext uri="{BB962C8B-B14F-4D97-AF65-F5344CB8AC3E}">
        <p14:creationId xmlns:p14="http://schemas.microsoft.com/office/powerpoint/2010/main" val="1463603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922114"/>
          </a:xfrm>
        </p:spPr>
        <p:txBody>
          <a:bodyPr/>
          <a:lstStyle/>
          <a:p>
            <a:r>
              <a:rPr lang="tr-TR" dirty="0" smtClean="0"/>
              <a:t>     </a:t>
            </a:r>
            <a:r>
              <a:rPr lang="tr-TR" b="1" dirty="0" err="1" smtClean="0"/>
              <a:t>Overall</a:t>
            </a:r>
            <a:endParaRPr lang="tr-TR" b="1"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079175122"/>
              </p:ext>
            </p:extLst>
          </p:nvPr>
        </p:nvGraphicFramePr>
        <p:xfrm>
          <a:off x="457200" y="1600200"/>
          <a:ext cx="8229600" cy="3510136"/>
        </p:xfrm>
        <a:graphic>
          <a:graphicData uri="http://schemas.openxmlformats.org/drawingml/2006/table">
            <a:tbl>
              <a:tblPr firstRow="1" bandRow="1">
                <a:tableStyleId>{5C22544A-7EE6-4342-B048-85BDC9FD1C3A}</a:tableStyleId>
              </a:tblPr>
              <a:tblGrid>
                <a:gridCol w="2057400"/>
                <a:gridCol w="2057400"/>
                <a:gridCol w="2057400"/>
                <a:gridCol w="2057400"/>
              </a:tblGrid>
              <a:tr h="889248">
                <a:tc>
                  <a:txBody>
                    <a:bodyPr/>
                    <a:lstStyle/>
                    <a:p>
                      <a:pPr algn="ctr"/>
                      <a:endParaRPr lang="tr-TR"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Micro</a:t>
                      </a:r>
                      <a:r>
                        <a:rPr lang="tr-TR" baseline="0" dirty="0" smtClean="0">
                          <a:solidFill>
                            <a:schemeClr val="tx1"/>
                          </a:solidFill>
                        </a:rPr>
                        <a:t> Level</a:t>
                      </a:r>
                      <a:endParaRPr lang="tr-TR" dirty="0" smtClean="0">
                        <a:solidFill>
                          <a:schemeClr val="tx1"/>
                        </a:solidFill>
                      </a:endParaRPr>
                    </a:p>
                    <a:p>
                      <a:pPr algn="ctr"/>
                      <a:endParaRPr lang="tr-TR" dirty="0">
                        <a:solidFill>
                          <a:schemeClr val="tx1"/>
                        </a:solidFill>
                      </a:endParaRPr>
                    </a:p>
                  </a:txBody>
                  <a:tcPr/>
                </a:tc>
                <a:tc>
                  <a:txBody>
                    <a:bodyPr/>
                    <a:lstStyle/>
                    <a:p>
                      <a:pPr algn="ctr"/>
                      <a:r>
                        <a:rPr lang="tr-TR" dirty="0" smtClean="0">
                          <a:solidFill>
                            <a:schemeClr val="tx1"/>
                          </a:solidFill>
                        </a:rPr>
                        <a:t>Macro Level</a:t>
                      </a:r>
                      <a:endParaRPr lang="tr-TR" dirty="0">
                        <a:solidFill>
                          <a:schemeClr val="tx1"/>
                        </a:solidFill>
                      </a:endParaRPr>
                    </a:p>
                  </a:txBody>
                  <a:tcPr/>
                </a:tc>
                <a:tc>
                  <a:txBody>
                    <a:bodyPr/>
                    <a:lstStyle/>
                    <a:p>
                      <a:pPr algn="ctr"/>
                      <a:r>
                        <a:rPr lang="tr-TR" dirty="0" smtClean="0">
                          <a:solidFill>
                            <a:schemeClr val="tx1"/>
                          </a:solidFill>
                        </a:rPr>
                        <a:t>Meta Level</a:t>
                      </a:r>
                      <a:endParaRPr lang="tr-TR" dirty="0">
                        <a:solidFill>
                          <a:schemeClr val="tx1"/>
                        </a:solidFill>
                      </a:endParaRPr>
                    </a:p>
                  </a:txBody>
                  <a:tcPr/>
                </a:tc>
              </a:tr>
              <a:tr h="889248">
                <a:tc>
                  <a:txBody>
                    <a:bodyPr/>
                    <a:lstStyle/>
                    <a:p>
                      <a:r>
                        <a:rPr lang="tr-TR" dirty="0" err="1" smtClean="0"/>
                        <a:t>Efficiency</a:t>
                      </a:r>
                      <a:endParaRPr lang="tr-TR" dirty="0"/>
                    </a:p>
                  </a:txBody>
                  <a:tcPr/>
                </a:tc>
                <a:tc>
                  <a:txBody>
                    <a:bodyPr/>
                    <a:lstStyle/>
                    <a:p>
                      <a:endParaRPr lang="tr-TR" dirty="0" smtClean="0"/>
                    </a:p>
                    <a:p>
                      <a:pPr algn="ctr"/>
                      <a:r>
                        <a:rPr lang="tr-TR" dirty="0" smtClean="0"/>
                        <a:t>High</a:t>
                      </a:r>
                      <a:endParaRPr lang="tr-TR" dirty="0"/>
                    </a:p>
                  </a:txBody>
                  <a:tcPr/>
                </a:tc>
                <a:tc>
                  <a:txBody>
                    <a:bodyPr/>
                    <a:lstStyle/>
                    <a:p>
                      <a:endParaRPr lang="tr-TR" dirty="0" smtClean="0"/>
                    </a:p>
                    <a:p>
                      <a:r>
                        <a:rPr lang="tr-TR" dirty="0" err="1" smtClean="0"/>
                        <a:t>Neutral</a:t>
                      </a:r>
                      <a:r>
                        <a:rPr lang="tr-TR" dirty="0" smtClean="0"/>
                        <a:t> </a:t>
                      </a:r>
                      <a:endParaRPr lang="tr-TR" dirty="0"/>
                    </a:p>
                  </a:txBody>
                  <a:tcPr/>
                </a:tc>
                <a:tc>
                  <a:txBody>
                    <a:bodyPr/>
                    <a:lstStyle/>
                    <a:p>
                      <a:endParaRPr lang="tr-TR" dirty="0" smtClean="0"/>
                    </a:p>
                    <a:p>
                      <a:r>
                        <a:rPr lang="tr-TR" dirty="0" smtClean="0"/>
                        <a:t> High</a:t>
                      </a:r>
                      <a:endParaRPr lang="tr-TR" dirty="0"/>
                    </a:p>
                  </a:txBody>
                  <a:tcPr/>
                </a:tc>
              </a:tr>
              <a:tr h="842392">
                <a:tc>
                  <a:txBody>
                    <a:bodyPr/>
                    <a:lstStyle/>
                    <a:p>
                      <a:r>
                        <a:rPr lang="tr-TR" dirty="0" err="1" smtClean="0"/>
                        <a:t>Transparency</a:t>
                      </a:r>
                      <a:endParaRPr lang="tr-TR" dirty="0"/>
                    </a:p>
                  </a:txBody>
                  <a:tcPr/>
                </a:tc>
                <a:tc>
                  <a:txBody>
                    <a:bodyPr/>
                    <a:lstStyle/>
                    <a:p>
                      <a:pPr algn="ctr"/>
                      <a:r>
                        <a:rPr lang="tr-TR" dirty="0" smtClean="0"/>
                        <a:t>High</a:t>
                      </a:r>
                      <a:endParaRPr lang="tr-TR" dirty="0"/>
                    </a:p>
                  </a:txBody>
                  <a:tcPr/>
                </a:tc>
                <a:tc>
                  <a:txBody>
                    <a:bodyPr/>
                    <a:lstStyle/>
                    <a:p>
                      <a:pPr algn="l"/>
                      <a:r>
                        <a:rPr lang="tr-TR" dirty="0" smtClean="0"/>
                        <a:t>High</a:t>
                      </a:r>
                      <a:endParaRPr lang="tr-TR" dirty="0"/>
                    </a:p>
                  </a:txBody>
                  <a:tcPr/>
                </a:tc>
                <a:tc>
                  <a:txBody>
                    <a:bodyPr/>
                    <a:lstStyle/>
                    <a:p>
                      <a:pPr algn="l"/>
                      <a:r>
                        <a:rPr lang="tr-TR" dirty="0" smtClean="0"/>
                        <a:t> High</a:t>
                      </a:r>
                      <a:endParaRPr lang="tr-TR" dirty="0"/>
                    </a:p>
                  </a:txBody>
                  <a:tcPr/>
                </a:tc>
              </a:tr>
              <a:tr h="889248">
                <a:tc>
                  <a:txBody>
                    <a:bodyPr/>
                    <a:lstStyle/>
                    <a:p>
                      <a:r>
                        <a:rPr lang="tr-TR" dirty="0" err="1" smtClean="0"/>
                        <a:t>Equal</a:t>
                      </a:r>
                      <a:r>
                        <a:rPr lang="tr-TR" dirty="0" smtClean="0"/>
                        <a:t> </a:t>
                      </a:r>
                      <a:r>
                        <a:rPr lang="tr-TR" dirty="0" err="1" smtClean="0"/>
                        <a:t>Treatment</a:t>
                      </a:r>
                      <a:endParaRPr lang="tr-TR" dirty="0"/>
                    </a:p>
                  </a:txBody>
                  <a:tcPr/>
                </a:tc>
                <a:tc>
                  <a:txBody>
                    <a:bodyPr/>
                    <a:lstStyle/>
                    <a:p>
                      <a:pPr algn="ctr"/>
                      <a:r>
                        <a:rPr lang="tr-TR" dirty="0" smtClean="0"/>
                        <a:t>High</a:t>
                      </a:r>
                      <a:endParaRPr lang="tr-TR" dirty="0"/>
                    </a:p>
                  </a:txBody>
                  <a:tcPr/>
                </a:tc>
                <a:tc>
                  <a:txBody>
                    <a:bodyPr/>
                    <a:lstStyle/>
                    <a:p>
                      <a:r>
                        <a:rPr lang="tr-TR" dirty="0" smtClean="0"/>
                        <a:t> High</a:t>
                      </a:r>
                      <a:endParaRPr lang="tr-TR" dirty="0"/>
                    </a:p>
                  </a:txBody>
                  <a:tcPr/>
                </a:tc>
                <a:tc>
                  <a:txBody>
                    <a:bodyPr/>
                    <a:lstStyle/>
                    <a:p>
                      <a:r>
                        <a:rPr lang="tr-TR" dirty="0" smtClean="0"/>
                        <a:t> High</a:t>
                      </a:r>
                      <a:endParaRPr lang="tr-TR" dirty="0"/>
                    </a:p>
                  </a:txBody>
                  <a:tcPr/>
                </a:tc>
              </a:tr>
            </a:tbl>
          </a:graphicData>
        </a:graphic>
      </p:graphicFrame>
    </p:spTree>
    <p:extLst>
      <p:ext uri="{BB962C8B-B14F-4D97-AF65-F5344CB8AC3E}">
        <p14:creationId xmlns:p14="http://schemas.microsoft.com/office/powerpoint/2010/main" val="620920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r>
              <a:rPr lang="tr-TR" b="1" dirty="0" err="1">
                <a:latin typeface="Calibri" pitchFamily="34" charset="0"/>
              </a:rPr>
              <a:t>Challenges</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89407720"/>
              </p:ext>
            </p:extLst>
          </p:nvPr>
        </p:nvGraphicFramePr>
        <p:xfrm>
          <a:off x="395536" y="1340768"/>
          <a:ext cx="8229600" cy="4669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6326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95288" y="44624"/>
            <a:ext cx="8229600" cy="1125365"/>
          </a:xfrm>
        </p:spPr>
        <p:txBody>
          <a:bodyPr/>
          <a:lstStyle/>
          <a:p>
            <a:pPr lvl="1"/>
            <a:r>
              <a:rPr lang="tr-TR" sz="3200" dirty="0" smtClean="0"/>
              <a:t>          </a:t>
            </a:r>
            <a:r>
              <a:rPr lang="tr-TR" sz="3200" b="1" dirty="0" smtClean="0">
                <a:solidFill>
                  <a:srgbClr val="000000"/>
                </a:solidFill>
                <a:latin typeface="Calibri" pitchFamily="34" charset="0"/>
                <a:ea typeface="ＭＳ Ｐゴシック"/>
                <a:cs typeface="Arial"/>
              </a:rPr>
              <a:t>How </a:t>
            </a:r>
            <a:r>
              <a:rPr lang="tr-TR" sz="3200" b="1" dirty="0" err="1" smtClean="0">
                <a:solidFill>
                  <a:srgbClr val="000000"/>
                </a:solidFill>
                <a:latin typeface="Calibri" pitchFamily="34" charset="0"/>
                <a:ea typeface="ＭＳ Ｐゴシック"/>
                <a:cs typeface="Arial"/>
              </a:rPr>
              <a:t>to</a:t>
            </a:r>
            <a:r>
              <a:rPr lang="tr-TR" sz="3200" b="1" dirty="0" smtClean="0">
                <a:solidFill>
                  <a:srgbClr val="000000"/>
                </a:solidFill>
                <a:latin typeface="Calibri" pitchFamily="34" charset="0"/>
                <a:ea typeface="ＭＳ Ｐゴシック"/>
                <a:cs typeface="Arial"/>
              </a:rPr>
              <a:t> </a:t>
            </a:r>
            <a:r>
              <a:rPr lang="tr-TR" sz="3200" b="1" dirty="0" err="1" smtClean="0">
                <a:solidFill>
                  <a:srgbClr val="000000"/>
                </a:solidFill>
                <a:latin typeface="Calibri" pitchFamily="34" charset="0"/>
                <a:ea typeface="ＭＳ Ｐゴシック"/>
                <a:cs typeface="Arial"/>
              </a:rPr>
              <a:t>Deal</a:t>
            </a:r>
            <a:r>
              <a:rPr lang="tr-TR" sz="3200" b="1" dirty="0" smtClean="0">
                <a:solidFill>
                  <a:srgbClr val="000000"/>
                </a:solidFill>
                <a:latin typeface="Calibri" pitchFamily="34" charset="0"/>
                <a:ea typeface="ＭＳ Ｐゴシック"/>
                <a:cs typeface="Arial"/>
              </a:rPr>
              <a:t> </a:t>
            </a:r>
            <a:r>
              <a:rPr lang="tr-TR" sz="3200" b="1" dirty="0" err="1" smtClean="0">
                <a:solidFill>
                  <a:srgbClr val="000000"/>
                </a:solidFill>
                <a:latin typeface="Calibri" pitchFamily="34" charset="0"/>
                <a:ea typeface="ＭＳ Ｐゴシック"/>
                <a:cs typeface="Arial"/>
              </a:rPr>
              <a:t>With</a:t>
            </a:r>
            <a:r>
              <a:rPr lang="tr-TR" sz="3200" b="1" dirty="0" smtClean="0">
                <a:solidFill>
                  <a:srgbClr val="000000"/>
                </a:solidFill>
                <a:latin typeface="Calibri" pitchFamily="34" charset="0"/>
                <a:ea typeface="ＭＳ Ｐゴシック"/>
                <a:cs typeface="Arial"/>
              </a:rPr>
              <a:t> </a:t>
            </a:r>
            <a:r>
              <a:rPr lang="tr-TR" sz="3200" b="1" dirty="0" err="1" smtClean="0">
                <a:solidFill>
                  <a:srgbClr val="000000"/>
                </a:solidFill>
                <a:latin typeface="Calibri" pitchFamily="34" charset="0"/>
                <a:ea typeface="ＭＳ Ｐゴシック"/>
                <a:cs typeface="Arial"/>
              </a:rPr>
              <a:t>Challenges</a:t>
            </a:r>
            <a:endParaRPr lang="en-US" sz="3200" b="1" dirty="0">
              <a:solidFill>
                <a:schemeClr val="tx1"/>
              </a:solidFill>
              <a:latin typeface="Calibri" pitchFamily="34" charset="0"/>
            </a:endParaRPr>
          </a:p>
        </p:txBody>
      </p:sp>
      <p:graphicFrame>
        <p:nvGraphicFramePr>
          <p:cNvPr id="3" name="Diyagram 2"/>
          <p:cNvGraphicFramePr/>
          <p:nvPr>
            <p:extLst>
              <p:ext uri="{D42A27DB-BD31-4B8C-83A1-F6EECF244321}">
                <p14:modId xmlns:p14="http://schemas.microsoft.com/office/powerpoint/2010/main" val="884534289"/>
              </p:ext>
            </p:extLst>
          </p:nvPr>
        </p:nvGraphicFramePr>
        <p:xfrm>
          <a:off x="457200" y="1196752"/>
          <a:ext cx="82296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6" name="Picture 2" descr="http://www.cnmoony.com/static_res/ProcurementGraph.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322" y="3485008"/>
            <a:ext cx="3105150" cy="296227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londongigabyte.com/images/lg.com.approach.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7584" y="3485008"/>
            <a:ext cx="4968552"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524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ctr">
              <a:buNone/>
            </a:pPr>
            <a:r>
              <a:rPr lang="tr-TR"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 </a:t>
            </a:r>
          </a:p>
          <a:p>
            <a:pPr marL="0" indent="0" algn="ctr">
              <a:buNone/>
            </a:pPr>
            <a:r>
              <a:rPr lang="tr-TR"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 &amp; A</a:t>
            </a:r>
            <a:endParaRPr lang="en-US" sz="5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11318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lstStyle/>
          <a:p>
            <a:r>
              <a:rPr lang="tr-TR" b="1" dirty="0" err="1" smtClean="0">
                <a:latin typeface="Calibri" pitchFamily="34" charset="0"/>
              </a:rPr>
              <a:t>Introduction</a:t>
            </a:r>
            <a:endParaRPr lang="tr-TR" b="1" dirty="0">
              <a:latin typeface="Calibri" pitchFamily="34" charset="0"/>
            </a:endParaRPr>
          </a:p>
        </p:txBody>
      </p:sp>
      <p:sp>
        <p:nvSpPr>
          <p:cNvPr id="3" name="İçerik Yer Tutucusu 2"/>
          <p:cNvSpPr>
            <a:spLocks noGrp="1"/>
          </p:cNvSpPr>
          <p:nvPr>
            <p:ph idx="1"/>
          </p:nvPr>
        </p:nvSpPr>
        <p:spPr>
          <a:xfrm>
            <a:off x="543928" y="1412776"/>
            <a:ext cx="4532128" cy="4320480"/>
          </a:xfrm>
        </p:spPr>
        <p:txBody>
          <a:bodyPr/>
          <a:lstStyle/>
          <a:p>
            <a:pPr algn="just"/>
            <a:r>
              <a:rPr lang="en-US" sz="2000" dirty="0">
                <a:latin typeface="Calibri" pitchFamily="34" charset="0"/>
              </a:rPr>
              <a:t>Public Procurement accounts for a significant share of gross domestic product of </a:t>
            </a:r>
            <a:r>
              <a:rPr lang="en-US" sz="2000" dirty="0" smtClean="0">
                <a:latin typeface="Calibri" pitchFamily="34" charset="0"/>
              </a:rPr>
              <a:t>countries </a:t>
            </a:r>
            <a:r>
              <a:rPr lang="tr-TR" sz="2000" dirty="0" smtClean="0">
                <a:latin typeface="Calibri" pitchFamily="34" charset="0"/>
              </a:rPr>
              <a:t>(EU </a:t>
            </a:r>
            <a:r>
              <a:rPr lang="tr-TR" sz="2000" dirty="0" err="1" smtClean="0">
                <a:latin typeface="Calibri" pitchFamily="34" charset="0"/>
              </a:rPr>
              <a:t>average</a:t>
            </a:r>
            <a:r>
              <a:rPr lang="tr-TR" sz="2000" dirty="0" smtClean="0">
                <a:latin typeface="Calibri" pitchFamily="34" charset="0"/>
              </a:rPr>
              <a:t> is %19 of </a:t>
            </a:r>
            <a:r>
              <a:rPr lang="tr-TR" sz="2000" dirty="0" err="1" smtClean="0">
                <a:latin typeface="Calibri" pitchFamily="34" charset="0"/>
              </a:rPr>
              <a:t>the</a:t>
            </a:r>
            <a:r>
              <a:rPr lang="tr-TR" sz="2000" dirty="0" smtClean="0">
                <a:latin typeface="Calibri" pitchFamily="34" charset="0"/>
              </a:rPr>
              <a:t> GDP).</a:t>
            </a:r>
          </a:p>
          <a:p>
            <a:pPr algn="just"/>
            <a:r>
              <a:rPr lang="en-US" sz="2000" dirty="0" smtClean="0">
                <a:latin typeface="Calibri" pitchFamily="34" charset="0"/>
              </a:rPr>
              <a:t>Therefore</a:t>
            </a:r>
            <a:r>
              <a:rPr lang="en-US" sz="2000" dirty="0">
                <a:latin typeface="Calibri" pitchFamily="34" charset="0"/>
              </a:rPr>
              <a:t>, effective, transparent and competitive public procurement system is </a:t>
            </a:r>
            <a:r>
              <a:rPr lang="tr-TR" sz="2000" dirty="0" smtClean="0">
                <a:latin typeface="Calibri" pitchFamily="34" charset="0"/>
              </a:rPr>
              <a:t>of </a:t>
            </a:r>
            <a:r>
              <a:rPr lang="tr-TR" sz="2000" dirty="0" err="1" smtClean="0">
                <a:latin typeface="Calibri" pitchFamily="34" charset="0"/>
              </a:rPr>
              <a:t>paramount</a:t>
            </a:r>
            <a:r>
              <a:rPr lang="tr-TR" sz="2000" dirty="0" smtClean="0">
                <a:latin typeface="Calibri" pitchFamily="34" charset="0"/>
              </a:rPr>
              <a:t> </a:t>
            </a:r>
            <a:r>
              <a:rPr lang="tr-TR" sz="2000" dirty="0" err="1" smtClean="0">
                <a:latin typeface="Calibri" pitchFamily="34" charset="0"/>
              </a:rPr>
              <a:t>importance</a:t>
            </a:r>
            <a:r>
              <a:rPr lang="en-US" sz="2000" dirty="0" smtClean="0">
                <a:latin typeface="Calibri" pitchFamily="34" charset="0"/>
              </a:rPr>
              <a:t> </a:t>
            </a:r>
            <a:r>
              <a:rPr lang="en-US" sz="2000" dirty="0">
                <a:latin typeface="Calibri" pitchFamily="34" charset="0"/>
              </a:rPr>
              <a:t>in terms of effective use of public </a:t>
            </a:r>
            <a:r>
              <a:rPr lang="en-US" sz="2000" dirty="0" smtClean="0">
                <a:latin typeface="Calibri" pitchFamily="34" charset="0"/>
              </a:rPr>
              <a:t>resources. </a:t>
            </a:r>
            <a:endParaRPr lang="tr-TR" sz="2000" dirty="0" smtClean="0">
              <a:latin typeface="Calibri" pitchFamily="34" charset="0"/>
            </a:endParaRPr>
          </a:p>
          <a:p>
            <a:pPr algn="just"/>
            <a:r>
              <a:rPr lang="tr-TR" sz="2000" dirty="0">
                <a:latin typeface="Calibri" pitchFamily="34" charset="0"/>
              </a:rPr>
              <a:t>P</a:t>
            </a:r>
            <a:r>
              <a:rPr lang="en-US" sz="2000" dirty="0" err="1" smtClean="0">
                <a:latin typeface="Calibri" pitchFamily="34" charset="0"/>
              </a:rPr>
              <a:t>erformance</a:t>
            </a:r>
            <a:r>
              <a:rPr lang="tr-TR" sz="2000" dirty="0" smtClean="0">
                <a:latin typeface="Calibri" pitchFamily="34" charset="0"/>
              </a:rPr>
              <a:t> of </a:t>
            </a:r>
            <a:r>
              <a:rPr lang="tr-TR" sz="2000" dirty="0" err="1" smtClean="0">
                <a:latin typeface="Calibri" pitchFamily="34" charset="0"/>
              </a:rPr>
              <a:t>public</a:t>
            </a:r>
            <a:r>
              <a:rPr lang="tr-TR" sz="2000" dirty="0" smtClean="0">
                <a:latin typeface="Calibri" pitchFamily="34" charset="0"/>
              </a:rPr>
              <a:t> </a:t>
            </a:r>
            <a:r>
              <a:rPr lang="tr-TR" sz="2000" dirty="0" err="1" smtClean="0">
                <a:latin typeface="Calibri" pitchFamily="34" charset="0"/>
              </a:rPr>
              <a:t>procurement</a:t>
            </a:r>
            <a:r>
              <a:rPr lang="tr-TR" sz="2000" dirty="0" smtClean="0">
                <a:latin typeface="Calibri" pitchFamily="34" charset="0"/>
              </a:rPr>
              <a:t> </a:t>
            </a:r>
            <a:r>
              <a:rPr lang="en-US" sz="2000" dirty="0" smtClean="0">
                <a:latin typeface="Calibri" pitchFamily="34" charset="0"/>
              </a:rPr>
              <a:t> </a:t>
            </a:r>
            <a:r>
              <a:rPr lang="tr-TR" sz="2000" dirty="0" err="1" smtClean="0">
                <a:latin typeface="Calibri" pitchFamily="34" charset="0"/>
              </a:rPr>
              <a:t>should</a:t>
            </a:r>
            <a:r>
              <a:rPr lang="tr-TR" sz="2000" dirty="0" smtClean="0">
                <a:latin typeface="Calibri" pitchFamily="34" charset="0"/>
              </a:rPr>
              <a:t> be </a:t>
            </a:r>
            <a:r>
              <a:rPr lang="tr-TR" sz="2000" dirty="0" err="1" smtClean="0">
                <a:latin typeface="Calibri" pitchFamily="34" charset="0"/>
              </a:rPr>
              <a:t>measured</a:t>
            </a:r>
            <a:r>
              <a:rPr lang="tr-TR" sz="2000" dirty="0" smtClean="0">
                <a:latin typeface="Calibri" pitchFamily="34" charset="0"/>
              </a:rPr>
              <a:t> </a:t>
            </a:r>
            <a:r>
              <a:rPr lang="tr-TR" sz="2000" dirty="0" err="1" smtClean="0">
                <a:latin typeface="Calibri" pitchFamily="34" charset="0"/>
              </a:rPr>
              <a:t>to</a:t>
            </a:r>
            <a:r>
              <a:rPr lang="tr-TR" sz="2000" dirty="0" smtClean="0">
                <a:latin typeface="Calibri" pitchFamily="34" charset="0"/>
              </a:rPr>
              <a:t> </a:t>
            </a:r>
            <a:r>
              <a:rPr lang="tr-TR" sz="2000" dirty="0" err="1" smtClean="0">
                <a:latin typeface="Calibri" pitchFamily="34" charset="0"/>
              </a:rPr>
              <a:t>see</a:t>
            </a:r>
            <a:r>
              <a:rPr lang="tr-TR" sz="2000" dirty="0" smtClean="0">
                <a:latin typeface="Calibri" pitchFamily="34" charset="0"/>
              </a:rPr>
              <a:t> </a:t>
            </a:r>
            <a:r>
              <a:rPr lang="tr-TR" sz="2000" dirty="0" err="1" smtClean="0">
                <a:latin typeface="Calibri" pitchFamily="34" charset="0"/>
              </a:rPr>
              <a:t>whether</a:t>
            </a:r>
            <a:r>
              <a:rPr lang="tr-TR" sz="2000" dirty="0" smtClean="0">
                <a:latin typeface="Calibri" pitchFamily="34" charset="0"/>
              </a:rPr>
              <a:t> </a:t>
            </a:r>
            <a:r>
              <a:rPr lang="tr-TR" sz="2000" dirty="0" err="1" smtClean="0">
                <a:latin typeface="Calibri" pitchFamily="34" charset="0"/>
              </a:rPr>
              <a:t>the</a:t>
            </a:r>
            <a:r>
              <a:rPr lang="tr-TR" sz="2000" dirty="0" smtClean="0">
                <a:latin typeface="Calibri" pitchFamily="34" charset="0"/>
              </a:rPr>
              <a:t> </a:t>
            </a:r>
            <a:r>
              <a:rPr lang="tr-TR" sz="2000" dirty="0" err="1" smtClean="0">
                <a:latin typeface="Calibri" pitchFamily="34" charset="0"/>
              </a:rPr>
              <a:t>procurement</a:t>
            </a:r>
            <a:r>
              <a:rPr lang="tr-TR" sz="2000" dirty="0" smtClean="0">
                <a:latin typeface="Calibri" pitchFamily="34" charset="0"/>
              </a:rPr>
              <a:t> </a:t>
            </a:r>
            <a:r>
              <a:rPr lang="tr-TR" sz="2000" dirty="0" err="1" smtClean="0">
                <a:latin typeface="Calibri" pitchFamily="34" charset="0"/>
              </a:rPr>
              <a:t>system</a:t>
            </a:r>
            <a:r>
              <a:rPr lang="tr-TR" sz="2000" dirty="0" smtClean="0">
                <a:latin typeface="Calibri" pitchFamily="34" charset="0"/>
              </a:rPr>
              <a:t> </a:t>
            </a:r>
            <a:r>
              <a:rPr lang="tr-TR" sz="2000" dirty="0" err="1" smtClean="0">
                <a:latin typeface="Calibri" pitchFamily="34" charset="0"/>
              </a:rPr>
              <a:t>works</a:t>
            </a:r>
            <a:r>
              <a:rPr lang="tr-TR" sz="2000" dirty="0" smtClean="0">
                <a:latin typeface="Calibri" pitchFamily="34" charset="0"/>
              </a:rPr>
              <a:t> </a:t>
            </a:r>
            <a:r>
              <a:rPr lang="tr-TR" sz="2000" dirty="0" err="1" smtClean="0">
                <a:latin typeface="Calibri" pitchFamily="34" charset="0"/>
              </a:rPr>
              <a:t>efficiently</a:t>
            </a:r>
            <a:r>
              <a:rPr lang="tr-TR" sz="2000" dirty="0" smtClean="0">
                <a:latin typeface="Calibri" pitchFamily="34" charset="0"/>
              </a:rPr>
              <a:t> in </a:t>
            </a:r>
            <a:r>
              <a:rPr lang="tr-TR" sz="2000" dirty="0" err="1" smtClean="0">
                <a:latin typeface="Calibri" pitchFamily="34" charset="0"/>
              </a:rPr>
              <a:t>accordance</a:t>
            </a:r>
            <a:r>
              <a:rPr lang="tr-TR" sz="2000" dirty="0" smtClean="0">
                <a:latin typeface="Calibri" pitchFamily="34" charset="0"/>
              </a:rPr>
              <a:t> </a:t>
            </a:r>
            <a:r>
              <a:rPr lang="tr-TR" sz="2000" dirty="0" err="1" smtClean="0">
                <a:latin typeface="Calibri" pitchFamily="34" charset="0"/>
              </a:rPr>
              <a:t>with</a:t>
            </a:r>
            <a:r>
              <a:rPr lang="tr-TR" sz="2000" dirty="0" smtClean="0">
                <a:latin typeface="Calibri" pitchFamily="34" charset="0"/>
              </a:rPr>
              <a:t> </a:t>
            </a:r>
            <a:r>
              <a:rPr lang="en-US" sz="2000" dirty="0" smtClean="0">
                <a:latin typeface="Calibri" pitchFamily="34" charset="0"/>
              </a:rPr>
              <a:t>the objectives </a:t>
            </a:r>
            <a:r>
              <a:rPr lang="en-US" sz="2000" dirty="0">
                <a:latin typeface="Calibri" pitchFamily="34" charset="0"/>
              </a:rPr>
              <a:t>set.</a:t>
            </a:r>
          </a:p>
        </p:txBody>
      </p:sp>
      <p:pic>
        <p:nvPicPr>
          <p:cNvPr id="1026" name="Picture 2" descr="C:\Users\cagataytasyurek\Pictures\imagesCASAUP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204864"/>
            <a:ext cx="3366669"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715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lstStyle/>
          <a:p>
            <a:r>
              <a:rPr lang="tr-TR" b="1" dirty="0" err="1" smtClean="0">
                <a:latin typeface="Calibri" pitchFamily="34" charset="0"/>
              </a:rPr>
              <a:t>Introduction</a:t>
            </a:r>
            <a:endParaRPr lang="tr-TR" b="1" dirty="0">
              <a:latin typeface="Calibri" pitchFamily="34" charset="0"/>
            </a:endParaRPr>
          </a:p>
        </p:txBody>
      </p:sp>
      <p:sp>
        <p:nvSpPr>
          <p:cNvPr id="3" name="İçerik Yer Tutucusu 2"/>
          <p:cNvSpPr>
            <a:spLocks noGrp="1"/>
          </p:cNvSpPr>
          <p:nvPr>
            <p:ph idx="1"/>
          </p:nvPr>
        </p:nvSpPr>
        <p:spPr>
          <a:xfrm>
            <a:off x="543928" y="1412776"/>
            <a:ext cx="8229600" cy="2116832"/>
          </a:xfrm>
        </p:spPr>
        <p:txBody>
          <a:bodyPr/>
          <a:lstStyle/>
          <a:p>
            <a:r>
              <a:rPr lang="tr-TR" sz="2000" dirty="0" smtClean="0">
                <a:latin typeface="Calibri" pitchFamily="34" charset="0"/>
              </a:rPr>
              <a:t>Value </a:t>
            </a:r>
            <a:r>
              <a:rPr lang="tr-TR" sz="2000" dirty="0" err="1" smtClean="0">
                <a:latin typeface="Calibri" pitchFamily="34" charset="0"/>
              </a:rPr>
              <a:t>for</a:t>
            </a:r>
            <a:r>
              <a:rPr lang="tr-TR" sz="2000" dirty="0" smtClean="0">
                <a:latin typeface="Calibri" pitchFamily="34" charset="0"/>
              </a:rPr>
              <a:t> </a:t>
            </a:r>
            <a:r>
              <a:rPr lang="tr-TR" sz="2000" dirty="0" err="1" smtClean="0">
                <a:latin typeface="Calibri" pitchFamily="34" charset="0"/>
              </a:rPr>
              <a:t>money</a:t>
            </a:r>
            <a:r>
              <a:rPr lang="tr-TR" sz="2000" dirty="0" smtClean="0">
                <a:latin typeface="Calibri" pitchFamily="34" charset="0"/>
              </a:rPr>
              <a:t> (VFM) is </a:t>
            </a:r>
            <a:r>
              <a:rPr lang="tr-TR" sz="2000" dirty="0" err="1" smtClean="0">
                <a:latin typeface="Calibri" pitchFamily="34" charset="0"/>
              </a:rPr>
              <a:t>defined</a:t>
            </a:r>
            <a:r>
              <a:rPr lang="tr-TR" sz="2000" dirty="0" smtClean="0">
                <a:latin typeface="Calibri" pitchFamily="34" charset="0"/>
              </a:rPr>
              <a:t> </a:t>
            </a:r>
            <a:r>
              <a:rPr lang="tr-TR" sz="2000" dirty="0" err="1" smtClean="0">
                <a:latin typeface="Calibri" pitchFamily="34" charset="0"/>
              </a:rPr>
              <a:t>by</a:t>
            </a:r>
            <a:r>
              <a:rPr lang="tr-TR" sz="2000" dirty="0" smtClean="0">
                <a:latin typeface="Calibri" pitchFamily="34" charset="0"/>
              </a:rPr>
              <a:t> </a:t>
            </a:r>
            <a:r>
              <a:rPr lang="tr-TR" sz="2000" dirty="0" err="1" smtClean="0">
                <a:latin typeface="Calibri" pitchFamily="34" charset="0"/>
              </a:rPr>
              <a:t>business</a:t>
            </a:r>
            <a:r>
              <a:rPr lang="tr-TR" sz="2000" dirty="0" smtClean="0">
                <a:latin typeface="Calibri" pitchFamily="34" charset="0"/>
              </a:rPr>
              <a:t> </a:t>
            </a:r>
            <a:r>
              <a:rPr lang="tr-TR" sz="2000" dirty="0" err="1" smtClean="0">
                <a:latin typeface="Calibri" pitchFamily="34" charset="0"/>
              </a:rPr>
              <a:t>dictionary</a:t>
            </a:r>
            <a:r>
              <a:rPr lang="tr-TR" sz="2000" dirty="0" smtClean="0">
                <a:latin typeface="Calibri" pitchFamily="34" charset="0"/>
              </a:rPr>
              <a:t>;‘</a:t>
            </a:r>
            <a:r>
              <a:rPr lang="tr-TR" sz="2000" i="1" dirty="0" smtClean="0">
                <a:latin typeface="Calibri" pitchFamily="34" charset="0"/>
              </a:rPr>
              <a:t>A </a:t>
            </a:r>
            <a:r>
              <a:rPr lang="tr-TR" sz="2000" i="1" dirty="0" err="1" smtClean="0">
                <a:latin typeface="Calibri" pitchFamily="34" charset="0"/>
              </a:rPr>
              <a:t>utility</a:t>
            </a:r>
            <a:r>
              <a:rPr lang="tr-TR" sz="2000" i="1" dirty="0" smtClean="0">
                <a:latin typeface="Calibri" pitchFamily="34" charset="0"/>
              </a:rPr>
              <a:t> </a:t>
            </a:r>
            <a:r>
              <a:rPr lang="tr-TR" sz="2000" i="1" dirty="0" err="1" smtClean="0">
                <a:latin typeface="Calibri" pitchFamily="34" charset="0"/>
              </a:rPr>
              <a:t>derived</a:t>
            </a:r>
            <a:r>
              <a:rPr lang="tr-TR" sz="2000" i="1" dirty="0" smtClean="0">
                <a:latin typeface="Calibri" pitchFamily="34" charset="0"/>
              </a:rPr>
              <a:t> </a:t>
            </a:r>
            <a:r>
              <a:rPr lang="tr-TR" sz="2000" i="1" dirty="0" err="1" smtClean="0">
                <a:latin typeface="Calibri" pitchFamily="34" charset="0"/>
              </a:rPr>
              <a:t>from</a:t>
            </a:r>
            <a:r>
              <a:rPr lang="tr-TR" sz="2000" i="1" dirty="0" smtClean="0">
                <a:latin typeface="Calibri" pitchFamily="34" charset="0"/>
              </a:rPr>
              <a:t> </a:t>
            </a:r>
            <a:r>
              <a:rPr lang="tr-TR" sz="2000" i="1" dirty="0" err="1" smtClean="0">
                <a:latin typeface="Calibri" pitchFamily="34" charset="0"/>
              </a:rPr>
              <a:t>every</a:t>
            </a:r>
            <a:r>
              <a:rPr lang="tr-TR" sz="2000" i="1" dirty="0" smtClean="0">
                <a:latin typeface="Calibri" pitchFamily="34" charset="0"/>
              </a:rPr>
              <a:t> </a:t>
            </a:r>
            <a:r>
              <a:rPr lang="tr-TR" sz="2000" i="1" dirty="0" err="1" smtClean="0">
                <a:latin typeface="Calibri" pitchFamily="34" charset="0"/>
              </a:rPr>
              <a:t>purchase</a:t>
            </a:r>
            <a:r>
              <a:rPr lang="tr-TR" sz="2000" i="1" dirty="0" smtClean="0">
                <a:latin typeface="Calibri" pitchFamily="34" charset="0"/>
              </a:rPr>
              <a:t> </a:t>
            </a:r>
            <a:r>
              <a:rPr lang="tr-TR" sz="2000" i="1" dirty="0" err="1" smtClean="0">
                <a:latin typeface="Calibri" pitchFamily="34" charset="0"/>
              </a:rPr>
              <a:t>or</a:t>
            </a:r>
            <a:r>
              <a:rPr lang="tr-TR" sz="2000" i="1" dirty="0" smtClean="0">
                <a:latin typeface="Calibri" pitchFamily="34" charset="0"/>
              </a:rPr>
              <a:t> </a:t>
            </a:r>
            <a:r>
              <a:rPr lang="tr-TR" sz="2000" i="1" dirty="0" err="1" smtClean="0">
                <a:latin typeface="Calibri" pitchFamily="34" charset="0"/>
              </a:rPr>
              <a:t>every</a:t>
            </a:r>
            <a:r>
              <a:rPr lang="tr-TR" sz="2000" i="1" dirty="0" smtClean="0">
                <a:latin typeface="Calibri" pitchFamily="34" charset="0"/>
              </a:rPr>
              <a:t> </a:t>
            </a:r>
            <a:r>
              <a:rPr lang="tr-TR" sz="2000" i="1" dirty="0" err="1" smtClean="0">
                <a:latin typeface="Calibri" pitchFamily="34" charset="0"/>
              </a:rPr>
              <a:t>sum</a:t>
            </a:r>
            <a:r>
              <a:rPr lang="tr-TR" sz="2000" i="1" dirty="0" smtClean="0">
                <a:latin typeface="Calibri" pitchFamily="34" charset="0"/>
              </a:rPr>
              <a:t> of </a:t>
            </a:r>
            <a:r>
              <a:rPr lang="tr-TR" sz="2000" i="1" dirty="0" err="1" smtClean="0">
                <a:latin typeface="Calibri" pitchFamily="34" charset="0"/>
              </a:rPr>
              <a:t>money</a:t>
            </a:r>
            <a:r>
              <a:rPr lang="tr-TR" sz="2000" i="1" dirty="0" smtClean="0">
                <a:latin typeface="Calibri" pitchFamily="34" charset="0"/>
              </a:rPr>
              <a:t> </a:t>
            </a:r>
            <a:r>
              <a:rPr lang="tr-TR" sz="2000" i="1" dirty="0" err="1" smtClean="0">
                <a:latin typeface="Calibri" pitchFamily="34" charset="0"/>
              </a:rPr>
              <a:t>spent</a:t>
            </a:r>
            <a:r>
              <a:rPr lang="tr-TR" sz="2000" dirty="0" smtClean="0">
                <a:latin typeface="Calibri" pitchFamily="34" charset="0"/>
              </a:rPr>
              <a:t>.’ </a:t>
            </a:r>
          </a:p>
          <a:p>
            <a:r>
              <a:rPr lang="tr-TR" sz="2000" dirty="0" smtClean="0">
                <a:latin typeface="Calibri" pitchFamily="34" charset="0"/>
              </a:rPr>
              <a:t>On </a:t>
            </a:r>
            <a:r>
              <a:rPr lang="tr-TR" sz="2000" dirty="0" err="1" smtClean="0">
                <a:latin typeface="Calibri" pitchFamily="34" charset="0"/>
              </a:rPr>
              <a:t>the</a:t>
            </a:r>
            <a:r>
              <a:rPr lang="tr-TR" sz="2000" dirty="0" smtClean="0">
                <a:latin typeface="Calibri" pitchFamily="34" charset="0"/>
              </a:rPr>
              <a:t> </a:t>
            </a:r>
            <a:r>
              <a:rPr lang="tr-TR" sz="2000" dirty="0" err="1" smtClean="0">
                <a:latin typeface="Calibri" pitchFamily="34" charset="0"/>
              </a:rPr>
              <a:t>other</a:t>
            </a:r>
            <a:r>
              <a:rPr lang="tr-TR" sz="2000" dirty="0" smtClean="0">
                <a:latin typeface="Calibri" pitchFamily="34" charset="0"/>
              </a:rPr>
              <a:t> </a:t>
            </a:r>
            <a:r>
              <a:rPr lang="tr-TR" sz="2000" dirty="0" err="1" smtClean="0">
                <a:latin typeface="Calibri" pitchFamily="34" charset="0"/>
              </a:rPr>
              <a:t>hand</a:t>
            </a:r>
            <a:r>
              <a:rPr lang="tr-TR" sz="2000" dirty="0" smtClean="0">
                <a:latin typeface="Calibri" pitchFamily="34" charset="0"/>
              </a:rPr>
              <a:t>, </a:t>
            </a:r>
            <a:r>
              <a:rPr lang="tr-TR" sz="2000" dirty="0" err="1" smtClean="0">
                <a:latin typeface="Calibri" pitchFamily="34" charset="0"/>
              </a:rPr>
              <a:t>value</a:t>
            </a:r>
            <a:r>
              <a:rPr lang="tr-TR" sz="2000" dirty="0" smtClean="0">
                <a:latin typeface="Calibri" pitchFamily="34" charset="0"/>
              </a:rPr>
              <a:t> </a:t>
            </a:r>
            <a:r>
              <a:rPr lang="tr-TR" sz="2000" dirty="0" err="1" smtClean="0">
                <a:latin typeface="Calibri" pitchFamily="34" charset="0"/>
              </a:rPr>
              <a:t>for</a:t>
            </a:r>
            <a:r>
              <a:rPr lang="tr-TR" sz="2000" dirty="0" smtClean="0">
                <a:latin typeface="Calibri" pitchFamily="34" charset="0"/>
              </a:rPr>
              <a:t> </a:t>
            </a:r>
            <a:r>
              <a:rPr lang="tr-TR" sz="2000" dirty="0" err="1" smtClean="0">
                <a:latin typeface="Calibri" pitchFamily="34" charset="0"/>
              </a:rPr>
              <a:t>money</a:t>
            </a:r>
            <a:r>
              <a:rPr lang="tr-TR" sz="2000" dirty="0" smtClean="0">
                <a:latin typeface="Calibri" pitchFamily="34" charset="0"/>
              </a:rPr>
              <a:t> is </a:t>
            </a:r>
            <a:r>
              <a:rPr lang="tr-TR" sz="2000" dirty="0" err="1" smtClean="0">
                <a:latin typeface="Calibri" pitchFamily="34" charset="0"/>
              </a:rPr>
              <a:t>based</a:t>
            </a:r>
            <a:r>
              <a:rPr lang="tr-TR" sz="2000" dirty="0" smtClean="0">
                <a:latin typeface="Calibri" pitchFamily="34" charset="0"/>
              </a:rPr>
              <a:t> not </a:t>
            </a:r>
            <a:r>
              <a:rPr lang="tr-TR" sz="2000" dirty="0" err="1" smtClean="0">
                <a:latin typeface="Calibri" pitchFamily="34" charset="0"/>
              </a:rPr>
              <a:t>only</a:t>
            </a:r>
            <a:r>
              <a:rPr lang="tr-TR" sz="2000" dirty="0" smtClean="0">
                <a:latin typeface="Calibri" pitchFamily="34" charset="0"/>
              </a:rPr>
              <a:t> on </a:t>
            </a:r>
            <a:r>
              <a:rPr lang="tr-TR" sz="2000" dirty="0" err="1" smtClean="0">
                <a:latin typeface="Calibri" pitchFamily="34" charset="0"/>
              </a:rPr>
              <a:t>the</a:t>
            </a:r>
            <a:r>
              <a:rPr lang="tr-TR" sz="2000" dirty="0" smtClean="0">
                <a:latin typeface="Calibri" pitchFamily="34" charset="0"/>
              </a:rPr>
              <a:t> minimum </a:t>
            </a:r>
            <a:r>
              <a:rPr lang="tr-TR" sz="2000" dirty="0" err="1" smtClean="0">
                <a:latin typeface="Calibri" pitchFamily="34" charset="0"/>
              </a:rPr>
              <a:t>purchase</a:t>
            </a:r>
            <a:r>
              <a:rPr lang="tr-TR" sz="2000" dirty="0" smtClean="0">
                <a:latin typeface="Calibri" pitchFamily="34" charset="0"/>
              </a:rPr>
              <a:t> </a:t>
            </a:r>
            <a:r>
              <a:rPr lang="tr-TR" sz="2000" dirty="0" err="1" smtClean="0">
                <a:latin typeface="Calibri" pitchFamily="34" charset="0"/>
              </a:rPr>
              <a:t>price</a:t>
            </a:r>
            <a:r>
              <a:rPr lang="tr-TR" sz="2000" dirty="0" smtClean="0">
                <a:latin typeface="Calibri" pitchFamily="34" charset="0"/>
              </a:rPr>
              <a:t> (</a:t>
            </a:r>
            <a:r>
              <a:rPr lang="tr-TR" sz="2000" dirty="0" err="1" smtClean="0">
                <a:latin typeface="Calibri" pitchFamily="34" charset="0"/>
              </a:rPr>
              <a:t>economy</a:t>
            </a:r>
            <a:r>
              <a:rPr lang="tr-TR" sz="2000" dirty="0" smtClean="0">
                <a:latin typeface="Calibri" pitchFamily="34" charset="0"/>
              </a:rPr>
              <a:t>) but </a:t>
            </a:r>
            <a:r>
              <a:rPr lang="tr-TR" sz="2000" dirty="0" err="1" smtClean="0">
                <a:latin typeface="Calibri" pitchFamily="34" charset="0"/>
              </a:rPr>
              <a:t>also</a:t>
            </a:r>
            <a:r>
              <a:rPr lang="tr-TR" sz="2000" dirty="0" smtClean="0">
                <a:latin typeface="Calibri" pitchFamily="34" charset="0"/>
              </a:rPr>
              <a:t> on </a:t>
            </a:r>
            <a:r>
              <a:rPr lang="tr-TR" sz="2000" dirty="0" err="1" smtClean="0">
                <a:latin typeface="Calibri" pitchFamily="34" charset="0"/>
              </a:rPr>
              <a:t>the</a:t>
            </a:r>
            <a:r>
              <a:rPr lang="tr-TR" sz="2000" dirty="0" smtClean="0">
                <a:latin typeface="Calibri" pitchFamily="34" charset="0"/>
              </a:rPr>
              <a:t> </a:t>
            </a:r>
            <a:r>
              <a:rPr lang="tr-TR" sz="2000" b="1" dirty="0" err="1" smtClean="0">
                <a:latin typeface="Calibri" pitchFamily="34" charset="0"/>
              </a:rPr>
              <a:t>maximum</a:t>
            </a:r>
            <a:r>
              <a:rPr lang="tr-TR" sz="2000" b="1" dirty="0" smtClean="0">
                <a:latin typeface="Calibri" pitchFamily="34" charset="0"/>
              </a:rPr>
              <a:t> </a:t>
            </a:r>
            <a:r>
              <a:rPr lang="tr-TR" sz="2000" b="1" dirty="0" err="1" smtClean="0">
                <a:latin typeface="Calibri" pitchFamily="34" charset="0"/>
              </a:rPr>
              <a:t>efficiency</a:t>
            </a:r>
            <a:r>
              <a:rPr lang="tr-TR" sz="2000" b="1" dirty="0" smtClean="0">
                <a:latin typeface="Calibri" pitchFamily="34" charset="0"/>
              </a:rPr>
              <a:t> </a:t>
            </a:r>
            <a:r>
              <a:rPr lang="tr-TR" sz="2000" b="1" dirty="0" err="1" smtClean="0">
                <a:latin typeface="Calibri" pitchFamily="34" charset="0"/>
              </a:rPr>
              <a:t>and</a:t>
            </a:r>
            <a:r>
              <a:rPr lang="tr-TR" sz="2000" b="1" dirty="0" smtClean="0">
                <a:latin typeface="Calibri" pitchFamily="34" charset="0"/>
              </a:rPr>
              <a:t> </a:t>
            </a:r>
            <a:r>
              <a:rPr lang="tr-TR" sz="2000" b="1" dirty="0" err="1" smtClean="0">
                <a:latin typeface="Calibri" pitchFamily="34" charset="0"/>
              </a:rPr>
              <a:t>effectiveness</a:t>
            </a:r>
            <a:r>
              <a:rPr lang="tr-TR" sz="2000" dirty="0" smtClean="0">
                <a:latin typeface="Calibri" pitchFamily="34" charset="0"/>
              </a:rPr>
              <a:t> of </a:t>
            </a:r>
            <a:r>
              <a:rPr lang="tr-TR" sz="2000" dirty="0" err="1" smtClean="0">
                <a:latin typeface="Calibri" pitchFamily="34" charset="0"/>
              </a:rPr>
              <a:t>the</a:t>
            </a:r>
            <a:r>
              <a:rPr lang="tr-TR" sz="2000" dirty="0" smtClean="0">
                <a:latin typeface="Calibri" pitchFamily="34" charset="0"/>
              </a:rPr>
              <a:t> </a:t>
            </a:r>
            <a:r>
              <a:rPr lang="tr-TR" sz="2000" dirty="0" err="1" smtClean="0">
                <a:latin typeface="Calibri" pitchFamily="34" charset="0"/>
              </a:rPr>
              <a:t>purchase</a:t>
            </a:r>
            <a:r>
              <a:rPr lang="tr-TR" sz="2000" dirty="0" smtClean="0">
                <a:latin typeface="Calibri" pitchFamily="34" charset="0"/>
              </a:rPr>
              <a:t>.</a:t>
            </a:r>
          </a:p>
          <a:p>
            <a:r>
              <a:rPr lang="tr-TR" sz="2000" dirty="0" err="1" smtClean="0">
                <a:latin typeface="Calibri" pitchFamily="34" charset="0"/>
              </a:rPr>
              <a:t>So</a:t>
            </a:r>
            <a:r>
              <a:rPr lang="tr-TR" sz="2000" dirty="0" smtClean="0">
                <a:latin typeface="Calibri" pitchFamily="34" charset="0"/>
              </a:rPr>
              <a:t> </a:t>
            </a:r>
            <a:r>
              <a:rPr lang="tr-TR" sz="2000" dirty="0" err="1" smtClean="0">
                <a:latin typeface="Calibri" pitchFamily="34" charset="0"/>
              </a:rPr>
              <a:t>that</a:t>
            </a:r>
            <a:r>
              <a:rPr lang="tr-TR" sz="2000" dirty="0" smtClean="0">
                <a:latin typeface="Calibri" pitchFamily="34" charset="0"/>
              </a:rPr>
              <a:t> VFM is </a:t>
            </a:r>
            <a:r>
              <a:rPr lang="tr-TR" sz="2000" dirty="0" err="1" smtClean="0">
                <a:latin typeface="Calibri" pitchFamily="34" charset="0"/>
              </a:rPr>
              <a:t>crucial</a:t>
            </a:r>
            <a:r>
              <a:rPr lang="tr-TR" sz="2000" dirty="0" smtClean="0">
                <a:latin typeface="Calibri" pitchFamily="34" charset="0"/>
              </a:rPr>
              <a:t> </a:t>
            </a:r>
            <a:r>
              <a:rPr lang="tr-TR" sz="2000" dirty="0" err="1" smtClean="0">
                <a:latin typeface="Calibri" pitchFamily="34" charset="0"/>
              </a:rPr>
              <a:t>for</a:t>
            </a:r>
            <a:r>
              <a:rPr lang="tr-TR" sz="2000" dirty="0" smtClean="0">
                <a:latin typeface="Calibri" pitchFamily="34" charset="0"/>
              </a:rPr>
              <a:t> </a:t>
            </a:r>
            <a:r>
              <a:rPr lang="tr-TR" sz="2000" dirty="0" err="1" smtClean="0">
                <a:latin typeface="Calibri" pitchFamily="34" charset="0"/>
              </a:rPr>
              <a:t>the</a:t>
            </a:r>
            <a:r>
              <a:rPr lang="tr-TR" sz="2000" dirty="0" smtClean="0">
                <a:latin typeface="Calibri" pitchFamily="34" charset="0"/>
              </a:rPr>
              <a:t> </a:t>
            </a:r>
            <a:r>
              <a:rPr lang="tr-TR" sz="2000" dirty="0" err="1" smtClean="0">
                <a:latin typeface="Calibri" pitchFamily="34" charset="0"/>
              </a:rPr>
              <a:t>measurement</a:t>
            </a:r>
            <a:r>
              <a:rPr lang="tr-TR" sz="2000" dirty="0" smtClean="0">
                <a:latin typeface="Calibri" pitchFamily="34" charset="0"/>
              </a:rPr>
              <a:t> of </a:t>
            </a:r>
            <a:r>
              <a:rPr lang="tr-TR" sz="2000" dirty="0" err="1" smtClean="0">
                <a:latin typeface="Calibri" pitchFamily="34" charset="0"/>
              </a:rPr>
              <a:t>performance</a:t>
            </a:r>
            <a:r>
              <a:rPr lang="tr-TR" sz="2000" dirty="0" smtClean="0">
                <a:latin typeface="Calibri" pitchFamily="34" charset="0"/>
              </a:rPr>
              <a:t> of </a:t>
            </a:r>
            <a:r>
              <a:rPr lang="tr-TR" sz="2000" dirty="0" err="1" smtClean="0">
                <a:latin typeface="Calibri" pitchFamily="34" charset="0"/>
              </a:rPr>
              <a:t>public</a:t>
            </a:r>
            <a:r>
              <a:rPr lang="tr-TR" sz="2000" dirty="0" smtClean="0">
                <a:latin typeface="Calibri" pitchFamily="34" charset="0"/>
              </a:rPr>
              <a:t> </a:t>
            </a:r>
            <a:r>
              <a:rPr lang="tr-TR" sz="2000" dirty="0" err="1" smtClean="0">
                <a:latin typeface="Calibri" pitchFamily="34" charset="0"/>
              </a:rPr>
              <a:t>procurement</a:t>
            </a:r>
            <a:r>
              <a:rPr lang="tr-TR" sz="2000" dirty="0" smtClean="0">
                <a:latin typeface="Calibri" pitchFamily="34" charset="0"/>
              </a:rPr>
              <a:t>.</a:t>
            </a:r>
            <a:endParaRPr lang="tr-TR" sz="2000" dirty="0">
              <a:latin typeface="Calibri" pitchFamily="34" charset="0"/>
            </a:endParaRPr>
          </a:p>
        </p:txBody>
      </p:sp>
      <p:pic>
        <p:nvPicPr>
          <p:cNvPr id="12290" name="Picture 2" descr="http://www.sentinelha.org.uk/images/charts/VFM2.bm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645024"/>
            <a:ext cx="285750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tatic.guim.co.uk/sys-images/Guardian/Pix/pictures/2012/3/30/1333118491685/coins-on-scales-008.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3761540"/>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583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835696" y="1"/>
            <a:ext cx="6480720" cy="1052735"/>
          </a:xfrm>
        </p:spPr>
        <p:txBody>
          <a:bodyPr/>
          <a:lstStyle/>
          <a:p>
            <a:pPr lvl="1"/>
            <a:r>
              <a:rPr lang="tr-TR" sz="3200" dirty="0" smtClean="0"/>
              <a:t>  </a:t>
            </a:r>
            <a:r>
              <a:rPr lang="tr-TR" sz="2800" b="1" dirty="0" err="1" smtClean="0">
                <a:latin typeface="Calibri" pitchFamily="34" charset="0"/>
              </a:rPr>
              <a:t>Turkish</a:t>
            </a:r>
            <a:r>
              <a:rPr lang="tr-TR" sz="2800" b="1" dirty="0" smtClean="0">
                <a:latin typeface="Calibri" pitchFamily="34" charset="0"/>
              </a:rPr>
              <a:t> </a:t>
            </a:r>
            <a:r>
              <a:rPr lang="tr-TR" sz="2800" b="1" dirty="0" err="1">
                <a:latin typeface="Calibri" pitchFamily="34" charset="0"/>
              </a:rPr>
              <a:t>Public</a:t>
            </a:r>
            <a:r>
              <a:rPr lang="tr-TR" sz="2800" b="1" dirty="0">
                <a:latin typeface="Calibri" pitchFamily="34" charset="0"/>
              </a:rPr>
              <a:t> </a:t>
            </a:r>
            <a:r>
              <a:rPr lang="tr-TR" sz="2800" b="1" dirty="0" err="1">
                <a:latin typeface="Calibri" pitchFamily="34" charset="0"/>
              </a:rPr>
              <a:t>Procurement</a:t>
            </a:r>
            <a:r>
              <a:rPr lang="tr-TR" sz="2800" b="1" dirty="0">
                <a:latin typeface="Calibri" pitchFamily="34" charset="0"/>
              </a:rPr>
              <a:t> </a:t>
            </a:r>
            <a:r>
              <a:rPr lang="tr-TR" sz="2800" b="1" dirty="0" err="1" smtClean="0">
                <a:latin typeface="Calibri" pitchFamily="34" charset="0"/>
              </a:rPr>
              <a:t>System</a:t>
            </a:r>
            <a:r>
              <a:rPr lang="tr-TR" sz="2800" b="1" dirty="0" smtClean="0">
                <a:latin typeface="Calibri" pitchFamily="34" charset="0"/>
              </a:rPr>
              <a:t> (TPPS) </a:t>
            </a:r>
            <a:endParaRPr lang="en-US" sz="2800" b="1" dirty="0">
              <a:solidFill>
                <a:schemeClr val="tx1"/>
              </a:solidFill>
              <a:latin typeface="Calibri" pitchFamily="34" charset="0"/>
            </a:endParaRPr>
          </a:p>
        </p:txBody>
      </p:sp>
      <p:sp>
        <p:nvSpPr>
          <p:cNvPr id="150531" name="Rectangle 3"/>
          <p:cNvSpPr>
            <a:spLocks noGrp="1" noChangeArrowheads="1"/>
          </p:cNvSpPr>
          <p:nvPr>
            <p:ph type="body" idx="1"/>
          </p:nvPr>
        </p:nvSpPr>
        <p:spPr>
          <a:xfrm>
            <a:off x="457200" y="1196752"/>
            <a:ext cx="8229600" cy="5400600"/>
          </a:xfrm>
        </p:spPr>
        <p:txBody>
          <a:bodyPr/>
          <a:lstStyle/>
          <a:p>
            <a:pPr lvl="0" algn="just" fontAlgn="auto">
              <a:spcBef>
                <a:spcPts val="0"/>
              </a:spcBef>
              <a:spcAft>
                <a:spcPts val="0"/>
              </a:spcAft>
              <a:buClr>
                <a:srgbClr val="C84340">
                  <a:lumMod val="50000"/>
                </a:srgbClr>
              </a:buClr>
              <a:buSzPct val="75000"/>
              <a:buFont typeface="Wingdings" pitchFamily="2" charset="2"/>
              <a:buChar char="Ø"/>
            </a:pPr>
            <a:r>
              <a:rPr lang="tr-TR" sz="2400" kern="1200" dirty="0" err="1" smtClean="0">
                <a:solidFill>
                  <a:srgbClr val="E8DED8">
                    <a:lumMod val="10000"/>
                  </a:srgbClr>
                </a:solidFill>
                <a:latin typeface="Calibri" pitchFamily="34" charset="0"/>
              </a:rPr>
              <a:t>Turkish</a:t>
            </a:r>
            <a:r>
              <a:rPr lang="tr-TR" sz="2400" kern="1200" dirty="0" smtClean="0">
                <a:solidFill>
                  <a:srgbClr val="E8DED8">
                    <a:lumMod val="10000"/>
                  </a:srgbClr>
                </a:solidFill>
                <a:latin typeface="Calibri" pitchFamily="34" charset="0"/>
              </a:rPr>
              <a:t> </a:t>
            </a:r>
            <a:r>
              <a:rPr lang="tr-TR" sz="2400" kern="1200" dirty="0" err="1" smtClean="0">
                <a:solidFill>
                  <a:srgbClr val="E8DED8">
                    <a:lumMod val="10000"/>
                  </a:srgbClr>
                </a:solidFill>
                <a:latin typeface="Calibri" pitchFamily="34" charset="0"/>
              </a:rPr>
              <a:t>Public</a:t>
            </a:r>
            <a:r>
              <a:rPr lang="tr-TR" sz="2400" kern="1200" dirty="0" smtClean="0">
                <a:solidFill>
                  <a:srgbClr val="E8DED8">
                    <a:lumMod val="10000"/>
                  </a:srgbClr>
                </a:solidFill>
                <a:latin typeface="Calibri" pitchFamily="34" charset="0"/>
              </a:rPr>
              <a:t> </a:t>
            </a:r>
            <a:r>
              <a:rPr lang="tr-TR" sz="2400" kern="1200" dirty="0" err="1" smtClean="0">
                <a:solidFill>
                  <a:srgbClr val="E8DED8">
                    <a:lumMod val="10000"/>
                  </a:srgbClr>
                </a:solidFill>
                <a:latin typeface="Calibri" pitchFamily="34" charset="0"/>
              </a:rPr>
              <a:t>Procurement</a:t>
            </a:r>
            <a:r>
              <a:rPr lang="tr-TR" sz="2400" kern="1200" dirty="0" smtClean="0">
                <a:solidFill>
                  <a:srgbClr val="E8DED8">
                    <a:lumMod val="10000"/>
                  </a:srgbClr>
                </a:solidFill>
                <a:latin typeface="Calibri" pitchFamily="34" charset="0"/>
              </a:rPr>
              <a:t> </a:t>
            </a:r>
            <a:r>
              <a:rPr lang="tr-TR" sz="2400" kern="1200" dirty="0" err="1" smtClean="0">
                <a:solidFill>
                  <a:srgbClr val="E8DED8">
                    <a:lumMod val="10000"/>
                  </a:srgbClr>
                </a:solidFill>
                <a:latin typeface="Calibri" pitchFamily="34" charset="0"/>
              </a:rPr>
              <a:t>Sytem</a:t>
            </a:r>
            <a:r>
              <a:rPr lang="tr-TR" sz="2400" kern="1200" dirty="0" smtClean="0">
                <a:solidFill>
                  <a:srgbClr val="E8DED8">
                    <a:lumMod val="10000"/>
                  </a:srgbClr>
                </a:solidFill>
                <a:latin typeface="Calibri" pitchFamily="34" charset="0"/>
              </a:rPr>
              <a:t> has </a:t>
            </a:r>
            <a:r>
              <a:rPr lang="tr-TR" sz="2400" kern="1200" dirty="0" err="1" smtClean="0">
                <a:solidFill>
                  <a:srgbClr val="E8DED8">
                    <a:lumMod val="10000"/>
                  </a:srgbClr>
                </a:solidFill>
                <a:latin typeface="Calibri" pitchFamily="34" charset="0"/>
              </a:rPr>
              <a:t>four</a:t>
            </a:r>
            <a:r>
              <a:rPr lang="tr-TR" sz="2400" kern="1200" dirty="0" smtClean="0">
                <a:solidFill>
                  <a:srgbClr val="E8DED8">
                    <a:lumMod val="10000"/>
                  </a:srgbClr>
                </a:solidFill>
                <a:latin typeface="Calibri" pitchFamily="34" charset="0"/>
              </a:rPr>
              <a:t> </a:t>
            </a:r>
            <a:r>
              <a:rPr lang="tr-TR" sz="2400" kern="1200" dirty="0" err="1" smtClean="0">
                <a:solidFill>
                  <a:srgbClr val="E8DED8">
                    <a:lumMod val="10000"/>
                  </a:srgbClr>
                </a:solidFill>
                <a:latin typeface="Calibri" pitchFamily="34" charset="0"/>
              </a:rPr>
              <a:t>historical</a:t>
            </a:r>
            <a:r>
              <a:rPr lang="tr-TR" sz="2400" kern="1200" dirty="0" smtClean="0">
                <a:solidFill>
                  <a:srgbClr val="E8DED8">
                    <a:lumMod val="10000"/>
                  </a:srgbClr>
                </a:solidFill>
                <a:latin typeface="Calibri" pitchFamily="34" charset="0"/>
              </a:rPr>
              <a:t> </a:t>
            </a:r>
            <a:r>
              <a:rPr lang="tr-TR" sz="2400" kern="1200" dirty="0" err="1" smtClean="0">
                <a:solidFill>
                  <a:srgbClr val="E8DED8">
                    <a:lumMod val="10000"/>
                  </a:srgbClr>
                </a:solidFill>
                <a:latin typeface="Calibri" pitchFamily="34" charset="0"/>
              </a:rPr>
              <a:t>cornerstones</a:t>
            </a:r>
            <a:r>
              <a:rPr lang="tr-TR" sz="2400" kern="1200" dirty="0" smtClean="0">
                <a:solidFill>
                  <a:srgbClr val="E8DED8">
                    <a:lumMod val="10000"/>
                  </a:srgbClr>
                </a:solidFill>
                <a:latin typeface="Calibri" pitchFamily="34" charset="0"/>
              </a:rPr>
              <a:t>:</a:t>
            </a:r>
          </a:p>
          <a:p>
            <a:pPr lvl="1" algn="just" fontAlgn="auto">
              <a:spcBef>
                <a:spcPts val="0"/>
              </a:spcBef>
              <a:spcAft>
                <a:spcPts val="0"/>
              </a:spcAft>
              <a:buClr>
                <a:srgbClr val="C84340">
                  <a:lumMod val="50000"/>
                </a:srgbClr>
              </a:buClr>
              <a:buSzPct val="75000"/>
              <a:buFont typeface="Wingdings" pitchFamily="2" charset="2"/>
              <a:buChar char="Ø"/>
            </a:pPr>
            <a:r>
              <a:rPr lang="tr-TR" sz="2000" kern="1200" dirty="0" smtClean="0">
                <a:solidFill>
                  <a:srgbClr val="E8DED8">
                    <a:lumMod val="10000"/>
                  </a:srgbClr>
                </a:solidFill>
                <a:latin typeface="Calibri" pitchFamily="34" charset="0"/>
              </a:rPr>
              <a:t>1)</a:t>
            </a:r>
            <a:r>
              <a:rPr lang="tr-TR" sz="2000" kern="1200" dirty="0">
                <a:solidFill>
                  <a:srgbClr val="E8DED8">
                    <a:lumMod val="10000"/>
                  </a:srgbClr>
                </a:solidFill>
                <a:latin typeface="Calibri" pitchFamily="34" charset="0"/>
              </a:rPr>
              <a:t> </a:t>
            </a:r>
            <a:r>
              <a:rPr lang="tr-TR" sz="2000" kern="1200" dirty="0" err="1" smtClean="0">
                <a:solidFill>
                  <a:srgbClr val="E8DED8">
                    <a:lumMod val="10000"/>
                  </a:srgbClr>
                </a:solidFill>
                <a:latin typeface="Calibri" pitchFamily="34" charset="0"/>
              </a:rPr>
              <a:t>Auction</a:t>
            </a:r>
            <a:r>
              <a:rPr lang="tr-TR" sz="2000" kern="1200" dirty="0">
                <a:solidFill>
                  <a:srgbClr val="E8DED8">
                    <a:lumMod val="10000"/>
                  </a:srgbClr>
                </a:solidFill>
                <a:latin typeface="Calibri" pitchFamily="34" charset="0"/>
              </a:rPr>
              <a:t>, </a:t>
            </a:r>
            <a:r>
              <a:rPr lang="tr-TR" sz="2000" kern="1200" dirty="0" err="1">
                <a:solidFill>
                  <a:srgbClr val="E8DED8">
                    <a:lumMod val="10000"/>
                  </a:srgbClr>
                </a:solidFill>
                <a:latin typeface="Calibri" pitchFamily="34" charset="0"/>
              </a:rPr>
              <a:t>Contest</a:t>
            </a:r>
            <a:r>
              <a:rPr lang="tr-TR" sz="2000" kern="1200" dirty="0">
                <a:solidFill>
                  <a:srgbClr val="E8DED8">
                    <a:lumMod val="10000"/>
                  </a:srgbClr>
                </a:solidFill>
                <a:latin typeface="Calibri" pitchFamily="34" charset="0"/>
              </a:rPr>
              <a:t> </a:t>
            </a:r>
            <a:r>
              <a:rPr lang="tr-TR" sz="2000" kern="1200" dirty="0" err="1">
                <a:solidFill>
                  <a:srgbClr val="E8DED8">
                    <a:lumMod val="10000"/>
                  </a:srgbClr>
                </a:solidFill>
                <a:latin typeface="Calibri" pitchFamily="34" charset="0"/>
              </a:rPr>
              <a:t>and</a:t>
            </a:r>
            <a:r>
              <a:rPr lang="tr-TR" sz="2000" kern="1200" dirty="0">
                <a:solidFill>
                  <a:srgbClr val="E8DED8">
                    <a:lumMod val="10000"/>
                  </a:srgbClr>
                </a:solidFill>
                <a:latin typeface="Calibri" pitchFamily="34" charset="0"/>
              </a:rPr>
              <a:t> Tender </a:t>
            </a:r>
            <a:r>
              <a:rPr lang="tr-TR" sz="2000" kern="1200" dirty="0" err="1">
                <a:solidFill>
                  <a:srgbClr val="E8DED8">
                    <a:lumMod val="10000"/>
                  </a:srgbClr>
                </a:solidFill>
                <a:latin typeface="Calibri" pitchFamily="34" charset="0"/>
              </a:rPr>
              <a:t>Law</a:t>
            </a:r>
            <a:r>
              <a:rPr lang="tr-TR" sz="2000" kern="1200" dirty="0">
                <a:solidFill>
                  <a:srgbClr val="E8DED8">
                    <a:lumMod val="10000"/>
                  </a:srgbClr>
                </a:solidFill>
                <a:latin typeface="Calibri" pitchFamily="34" charset="0"/>
              </a:rPr>
              <a:t> </a:t>
            </a:r>
            <a:r>
              <a:rPr lang="tr-TR" sz="2000" kern="1200" dirty="0" err="1">
                <a:solidFill>
                  <a:srgbClr val="E8DED8">
                    <a:lumMod val="10000"/>
                  </a:srgbClr>
                </a:solidFill>
                <a:latin typeface="Calibri" pitchFamily="34" charset="0"/>
              </a:rPr>
              <a:t>no</a:t>
            </a:r>
            <a:r>
              <a:rPr lang="tr-TR" sz="2000" kern="1200" dirty="0">
                <a:solidFill>
                  <a:srgbClr val="E8DED8">
                    <a:lumMod val="10000"/>
                  </a:srgbClr>
                </a:solidFill>
                <a:latin typeface="Calibri" pitchFamily="34" charset="0"/>
              </a:rPr>
              <a:t> 661 </a:t>
            </a:r>
            <a:r>
              <a:rPr lang="tr-TR" sz="2000" kern="1200" dirty="0" err="1">
                <a:solidFill>
                  <a:srgbClr val="E8DED8">
                    <a:lumMod val="10000"/>
                  </a:srgbClr>
                </a:solidFill>
                <a:latin typeface="Calibri" pitchFamily="34" charset="0"/>
              </a:rPr>
              <a:t>dated</a:t>
            </a:r>
            <a:r>
              <a:rPr lang="tr-TR" sz="2000" kern="1200" dirty="0">
                <a:solidFill>
                  <a:srgbClr val="E8DED8">
                    <a:lumMod val="10000"/>
                  </a:srgbClr>
                </a:solidFill>
                <a:latin typeface="Calibri" pitchFamily="34" charset="0"/>
              </a:rPr>
              <a:t> 22 April </a:t>
            </a:r>
            <a:r>
              <a:rPr lang="tr-TR" sz="2000" kern="1200" dirty="0" smtClean="0">
                <a:solidFill>
                  <a:srgbClr val="E8DED8">
                    <a:lumMod val="10000"/>
                  </a:srgbClr>
                </a:solidFill>
                <a:latin typeface="Calibri" pitchFamily="34" charset="0"/>
              </a:rPr>
              <a:t>1925</a:t>
            </a:r>
          </a:p>
          <a:p>
            <a:pPr lvl="1" algn="just" fontAlgn="auto">
              <a:spcBef>
                <a:spcPts val="0"/>
              </a:spcBef>
              <a:spcAft>
                <a:spcPts val="0"/>
              </a:spcAft>
              <a:buClr>
                <a:srgbClr val="C84340">
                  <a:lumMod val="50000"/>
                </a:srgbClr>
              </a:buClr>
              <a:buSzPct val="75000"/>
              <a:buFont typeface="Wingdings" pitchFamily="2" charset="2"/>
              <a:buChar char="Ø"/>
            </a:pPr>
            <a:r>
              <a:rPr lang="tr-TR" sz="2000" kern="1200" dirty="0" smtClean="0">
                <a:solidFill>
                  <a:srgbClr val="E8DED8">
                    <a:lumMod val="10000"/>
                  </a:srgbClr>
                </a:solidFill>
                <a:latin typeface="Calibri" pitchFamily="34" charset="0"/>
              </a:rPr>
              <a:t>2)</a:t>
            </a:r>
            <a:r>
              <a:rPr lang="tr-TR" sz="2000" kern="1200" dirty="0">
                <a:solidFill>
                  <a:srgbClr val="E8DED8">
                    <a:lumMod val="10000"/>
                  </a:srgbClr>
                </a:solidFill>
                <a:latin typeface="Calibri" pitchFamily="34" charset="0"/>
              </a:rPr>
              <a:t> </a:t>
            </a:r>
            <a:r>
              <a:rPr lang="tr-TR" sz="2000" kern="1200" dirty="0" err="1">
                <a:solidFill>
                  <a:srgbClr val="E8DED8">
                    <a:lumMod val="10000"/>
                  </a:srgbClr>
                </a:solidFill>
                <a:latin typeface="Calibri" pitchFamily="34" charset="0"/>
              </a:rPr>
              <a:t>Auction</a:t>
            </a:r>
            <a:r>
              <a:rPr lang="tr-TR" sz="2000" kern="1200" dirty="0">
                <a:solidFill>
                  <a:srgbClr val="E8DED8">
                    <a:lumMod val="10000"/>
                  </a:srgbClr>
                </a:solidFill>
                <a:latin typeface="Calibri" pitchFamily="34" charset="0"/>
              </a:rPr>
              <a:t> </a:t>
            </a:r>
            <a:r>
              <a:rPr lang="tr-TR" sz="2000" kern="1200" dirty="0" err="1">
                <a:solidFill>
                  <a:srgbClr val="E8DED8">
                    <a:lumMod val="10000"/>
                  </a:srgbClr>
                </a:solidFill>
                <a:latin typeface="Calibri" pitchFamily="34" charset="0"/>
              </a:rPr>
              <a:t>and</a:t>
            </a:r>
            <a:r>
              <a:rPr lang="tr-TR" sz="2000" kern="1200" dirty="0">
                <a:solidFill>
                  <a:srgbClr val="E8DED8">
                    <a:lumMod val="10000"/>
                  </a:srgbClr>
                </a:solidFill>
                <a:latin typeface="Calibri" pitchFamily="34" charset="0"/>
              </a:rPr>
              <a:t> Tender </a:t>
            </a:r>
            <a:r>
              <a:rPr lang="tr-TR" sz="2000" kern="1200" dirty="0" err="1">
                <a:solidFill>
                  <a:srgbClr val="E8DED8">
                    <a:lumMod val="10000"/>
                  </a:srgbClr>
                </a:solidFill>
                <a:latin typeface="Calibri" pitchFamily="34" charset="0"/>
              </a:rPr>
              <a:t>Act</a:t>
            </a:r>
            <a:r>
              <a:rPr lang="tr-TR" sz="2000" kern="1200" dirty="0">
                <a:solidFill>
                  <a:srgbClr val="E8DED8">
                    <a:lumMod val="10000"/>
                  </a:srgbClr>
                </a:solidFill>
                <a:latin typeface="Calibri" pitchFamily="34" charset="0"/>
              </a:rPr>
              <a:t> </a:t>
            </a:r>
            <a:r>
              <a:rPr lang="tr-TR" sz="2000" kern="1200" dirty="0" err="1">
                <a:solidFill>
                  <a:srgbClr val="E8DED8">
                    <a:lumMod val="10000"/>
                  </a:srgbClr>
                </a:solidFill>
                <a:latin typeface="Calibri" pitchFamily="34" charset="0"/>
              </a:rPr>
              <a:t>no</a:t>
            </a:r>
            <a:r>
              <a:rPr lang="tr-TR" sz="2000" kern="1200" dirty="0">
                <a:solidFill>
                  <a:srgbClr val="E8DED8">
                    <a:lumMod val="10000"/>
                  </a:srgbClr>
                </a:solidFill>
                <a:latin typeface="Calibri" pitchFamily="34" charset="0"/>
              </a:rPr>
              <a:t> 2490 </a:t>
            </a:r>
            <a:r>
              <a:rPr lang="tr-TR" sz="2000" kern="1200" dirty="0" err="1">
                <a:solidFill>
                  <a:srgbClr val="E8DED8">
                    <a:lumMod val="10000"/>
                  </a:srgbClr>
                </a:solidFill>
                <a:latin typeface="Calibri" pitchFamily="34" charset="0"/>
              </a:rPr>
              <a:t>dated</a:t>
            </a:r>
            <a:r>
              <a:rPr lang="tr-TR" sz="2000" kern="1200" dirty="0">
                <a:solidFill>
                  <a:srgbClr val="E8DED8">
                    <a:lumMod val="10000"/>
                  </a:srgbClr>
                </a:solidFill>
                <a:latin typeface="Calibri" pitchFamily="34" charset="0"/>
              </a:rPr>
              <a:t> </a:t>
            </a:r>
            <a:r>
              <a:rPr lang="en-US" sz="2000" kern="1200" dirty="0">
                <a:solidFill>
                  <a:srgbClr val="E8DED8">
                    <a:lumMod val="10000"/>
                  </a:srgbClr>
                </a:solidFill>
                <a:latin typeface="Calibri" pitchFamily="34" charset="0"/>
              </a:rPr>
              <a:t>10 </a:t>
            </a:r>
            <a:r>
              <a:rPr lang="tr-TR" sz="2000" kern="1200" dirty="0" err="1">
                <a:solidFill>
                  <a:srgbClr val="E8DED8">
                    <a:lumMod val="10000"/>
                  </a:srgbClr>
                </a:solidFill>
                <a:latin typeface="Calibri" pitchFamily="34" charset="0"/>
              </a:rPr>
              <a:t>December</a:t>
            </a:r>
            <a:r>
              <a:rPr lang="en-US" sz="2000" kern="1200" dirty="0">
                <a:solidFill>
                  <a:srgbClr val="E8DED8">
                    <a:lumMod val="10000"/>
                  </a:srgbClr>
                </a:solidFill>
                <a:latin typeface="Calibri" pitchFamily="34" charset="0"/>
              </a:rPr>
              <a:t> </a:t>
            </a:r>
            <a:r>
              <a:rPr lang="en-US" sz="2000" kern="1200" dirty="0" smtClean="0">
                <a:solidFill>
                  <a:srgbClr val="E8DED8">
                    <a:lumMod val="10000"/>
                  </a:srgbClr>
                </a:solidFill>
                <a:latin typeface="Calibri" pitchFamily="34" charset="0"/>
              </a:rPr>
              <a:t>1934</a:t>
            </a:r>
            <a:endParaRPr lang="tr-TR" sz="2000" kern="1200" dirty="0" smtClean="0">
              <a:solidFill>
                <a:srgbClr val="E8DED8">
                  <a:lumMod val="10000"/>
                </a:srgbClr>
              </a:solidFill>
              <a:latin typeface="Calibri" pitchFamily="34" charset="0"/>
            </a:endParaRPr>
          </a:p>
          <a:p>
            <a:pPr lvl="1" algn="just" fontAlgn="auto">
              <a:spcBef>
                <a:spcPts val="0"/>
              </a:spcBef>
              <a:spcAft>
                <a:spcPts val="0"/>
              </a:spcAft>
              <a:buClr>
                <a:srgbClr val="C84340">
                  <a:lumMod val="50000"/>
                </a:srgbClr>
              </a:buClr>
              <a:buSzPct val="75000"/>
              <a:buFont typeface="Wingdings" pitchFamily="2" charset="2"/>
              <a:buChar char="Ø"/>
            </a:pPr>
            <a:r>
              <a:rPr lang="tr-TR" sz="2000" kern="1200" dirty="0" smtClean="0">
                <a:solidFill>
                  <a:srgbClr val="E8DED8">
                    <a:lumMod val="10000"/>
                  </a:srgbClr>
                </a:solidFill>
                <a:latin typeface="Calibri" pitchFamily="34" charset="0"/>
              </a:rPr>
              <a:t>3) </a:t>
            </a:r>
            <a:r>
              <a:rPr lang="tr-TR" sz="2000" kern="1200" dirty="0" err="1">
                <a:solidFill>
                  <a:srgbClr val="E8DED8">
                    <a:lumMod val="10000"/>
                  </a:srgbClr>
                </a:solidFill>
                <a:latin typeface="Calibri" pitchFamily="34" charset="0"/>
              </a:rPr>
              <a:t>State</a:t>
            </a:r>
            <a:r>
              <a:rPr lang="tr-TR" sz="2000" kern="1200" dirty="0">
                <a:solidFill>
                  <a:srgbClr val="E8DED8">
                    <a:lumMod val="10000"/>
                  </a:srgbClr>
                </a:solidFill>
                <a:latin typeface="Calibri" pitchFamily="34" charset="0"/>
              </a:rPr>
              <a:t> Tender </a:t>
            </a:r>
            <a:r>
              <a:rPr lang="tr-TR" sz="2000" kern="1200" dirty="0" err="1">
                <a:solidFill>
                  <a:srgbClr val="E8DED8">
                    <a:lumMod val="10000"/>
                  </a:srgbClr>
                </a:solidFill>
                <a:latin typeface="Calibri" pitchFamily="34" charset="0"/>
              </a:rPr>
              <a:t>Law</a:t>
            </a:r>
            <a:r>
              <a:rPr lang="tr-TR" sz="2000" kern="1200" dirty="0">
                <a:solidFill>
                  <a:srgbClr val="E8DED8">
                    <a:lumMod val="10000"/>
                  </a:srgbClr>
                </a:solidFill>
                <a:latin typeface="Calibri" pitchFamily="34" charset="0"/>
              </a:rPr>
              <a:t> </a:t>
            </a:r>
            <a:r>
              <a:rPr lang="tr-TR" sz="2000" kern="1200" dirty="0" err="1">
                <a:solidFill>
                  <a:srgbClr val="E8DED8">
                    <a:lumMod val="10000"/>
                  </a:srgbClr>
                </a:solidFill>
                <a:latin typeface="Calibri" pitchFamily="34" charset="0"/>
              </a:rPr>
              <a:t>no</a:t>
            </a:r>
            <a:r>
              <a:rPr lang="tr-TR" sz="2000" kern="1200" dirty="0">
                <a:solidFill>
                  <a:srgbClr val="E8DED8">
                    <a:lumMod val="10000"/>
                  </a:srgbClr>
                </a:solidFill>
                <a:latin typeface="Calibri" pitchFamily="34" charset="0"/>
              </a:rPr>
              <a:t> 2886 </a:t>
            </a:r>
            <a:r>
              <a:rPr lang="tr-TR" sz="2000" kern="1200" dirty="0" err="1" smtClean="0">
                <a:solidFill>
                  <a:srgbClr val="E8DED8">
                    <a:lumMod val="10000"/>
                  </a:srgbClr>
                </a:solidFill>
                <a:latin typeface="Calibri" pitchFamily="34" charset="0"/>
              </a:rPr>
              <a:t>dated</a:t>
            </a:r>
            <a:r>
              <a:rPr lang="tr-TR" sz="2000" kern="1200" dirty="0" smtClean="0">
                <a:solidFill>
                  <a:srgbClr val="E8DED8">
                    <a:lumMod val="10000"/>
                  </a:srgbClr>
                </a:solidFill>
                <a:latin typeface="Calibri" pitchFamily="34" charset="0"/>
              </a:rPr>
              <a:t> 08 </a:t>
            </a:r>
            <a:r>
              <a:rPr lang="tr-TR" sz="2000" kern="1200" dirty="0" err="1" smtClean="0">
                <a:solidFill>
                  <a:srgbClr val="E8DED8">
                    <a:lumMod val="10000"/>
                  </a:srgbClr>
                </a:solidFill>
                <a:latin typeface="Calibri" pitchFamily="34" charset="0"/>
              </a:rPr>
              <a:t>September</a:t>
            </a:r>
            <a:r>
              <a:rPr lang="tr-TR" sz="2000" kern="1200" dirty="0" smtClean="0">
                <a:solidFill>
                  <a:srgbClr val="E8DED8">
                    <a:lumMod val="10000"/>
                  </a:srgbClr>
                </a:solidFill>
                <a:latin typeface="Calibri" pitchFamily="34" charset="0"/>
              </a:rPr>
              <a:t> 1983</a:t>
            </a:r>
          </a:p>
          <a:p>
            <a:pPr lvl="1" algn="just" fontAlgn="auto">
              <a:spcBef>
                <a:spcPts val="0"/>
              </a:spcBef>
              <a:spcAft>
                <a:spcPts val="0"/>
              </a:spcAft>
              <a:buClr>
                <a:srgbClr val="C84340">
                  <a:lumMod val="50000"/>
                </a:srgbClr>
              </a:buClr>
              <a:buSzPct val="75000"/>
              <a:buFont typeface="Wingdings" pitchFamily="2" charset="2"/>
              <a:buChar char="Ø"/>
            </a:pPr>
            <a:r>
              <a:rPr lang="tr-TR" sz="2000" kern="1200" dirty="0" smtClean="0">
                <a:solidFill>
                  <a:srgbClr val="E8DED8">
                    <a:lumMod val="10000"/>
                  </a:srgbClr>
                </a:solidFill>
                <a:latin typeface="Calibri" pitchFamily="34" charset="0"/>
              </a:rPr>
              <a:t>4)</a:t>
            </a:r>
            <a:r>
              <a:rPr lang="tr-TR" sz="2000" kern="1200" dirty="0">
                <a:solidFill>
                  <a:srgbClr val="E8DED8">
                    <a:lumMod val="10000"/>
                  </a:srgbClr>
                </a:solidFill>
                <a:latin typeface="Calibri" pitchFamily="34" charset="0"/>
              </a:rPr>
              <a:t> </a:t>
            </a:r>
            <a:r>
              <a:rPr lang="tr-TR" sz="2000" kern="1200" dirty="0" err="1">
                <a:solidFill>
                  <a:srgbClr val="E8DED8">
                    <a:lumMod val="10000"/>
                  </a:srgbClr>
                </a:solidFill>
                <a:latin typeface="Calibri" pitchFamily="34" charset="0"/>
              </a:rPr>
              <a:t>Public</a:t>
            </a:r>
            <a:r>
              <a:rPr lang="tr-TR" sz="2000" kern="1200" dirty="0">
                <a:solidFill>
                  <a:srgbClr val="E8DED8">
                    <a:lumMod val="10000"/>
                  </a:srgbClr>
                </a:solidFill>
                <a:latin typeface="Calibri" pitchFamily="34" charset="0"/>
              </a:rPr>
              <a:t> </a:t>
            </a:r>
            <a:r>
              <a:rPr lang="tr-TR" sz="2000" kern="1200" dirty="0" err="1">
                <a:solidFill>
                  <a:srgbClr val="E8DED8">
                    <a:lumMod val="10000"/>
                  </a:srgbClr>
                </a:solidFill>
                <a:latin typeface="Calibri" pitchFamily="34" charset="0"/>
              </a:rPr>
              <a:t>Procurement</a:t>
            </a:r>
            <a:r>
              <a:rPr lang="tr-TR" sz="2000" kern="1200" dirty="0">
                <a:solidFill>
                  <a:srgbClr val="E8DED8">
                    <a:lumMod val="10000"/>
                  </a:srgbClr>
                </a:solidFill>
                <a:latin typeface="Calibri" pitchFamily="34" charset="0"/>
              </a:rPr>
              <a:t> </a:t>
            </a:r>
            <a:r>
              <a:rPr lang="tr-TR" sz="2000" kern="1200" dirty="0" err="1">
                <a:solidFill>
                  <a:srgbClr val="E8DED8">
                    <a:lumMod val="10000"/>
                  </a:srgbClr>
                </a:solidFill>
                <a:latin typeface="Calibri" pitchFamily="34" charset="0"/>
              </a:rPr>
              <a:t>Law</a:t>
            </a:r>
            <a:r>
              <a:rPr lang="tr-TR" sz="2000" kern="1200" dirty="0">
                <a:solidFill>
                  <a:srgbClr val="E8DED8">
                    <a:lumMod val="10000"/>
                  </a:srgbClr>
                </a:solidFill>
                <a:latin typeface="Calibri" pitchFamily="34" charset="0"/>
              </a:rPr>
              <a:t> (PPL) </a:t>
            </a:r>
            <a:r>
              <a:rPr lang="tr-TR" sz="2000" kern="1200" dirty="0" err="1">
                <a:solidFill>
                  <a:srgbClr val="E8DED8">
                    <a:lumMod val="10000"/>
                  </a:srgbClr>
                </a:solidFill>
                <a:latin typeface="Calibri" pitchFamily="34" charset="0"/>
              </a:rPr>
              <a:t>no</a:t>
            </a:r>
            <a:r>
              <a:rPr lang="tr-TR" sz="2000" kern="1200" dirty="0">
                <a:solidFill>
                  <a:srgbClr val="E8DED8">
                    <a:lumMod val="10000"/>
                  </a:srgbClr>
                </a:solidFill>
                <a:latin typeface="Calibri" pitchFamily="34" charset="0"/>
              </a:rPr>
              <a:t> </a:t>
            </a:r>
            <a:r>
              <a:rPr lang="en-US" sz="2000" kern="1200" dirty="0">
                <a:solidFill>
                  <a:srgbClr val="E8DED8">
                    <a:lumMod val="10000"/>
                  </a:srgbClr>
                </a:solidFill>
                <a:latin typeface="Calibri" pitchFamily="34" charset="0"/>
              </a:rPr>
              <a:t>4734 </a:t>
            </a:r>
            <a:r>
              <a:rPr lang="tr-TR" sz="2000" kern="1200" dirty="0" err="1" smtClean="0">
                <a:solidFill>
                  <a:srgbClr val="E8DED8">
                    <a:lumMod val="10000"/>
                  </a:srgbClr>
                </a:solidFill>
                <a:latin typeface="Calibri" pitchFamily="34" charset="0"/>
              </a:rPr>
              <a:t>dated</a:t>
            </a:r>
            <a:r>
              <a:rPr lang="tr-TR" sz="2000" kern="1200" dirty="0" smtClean="0">
                <a:solidFill>
                  <a:srgbClr val="E8DED8">
                    <a:lumMod val="10000"/>
                  </a:srgbClr>
                </a:solidFill>
                <a:latin typeface="Calibri" pitchFamily="34" charset="0"/>
              </a:rPr>
              <a:t> 04 </a:t>
            </a:r>
            <a:r>
              <a:rPr lang="tr-TR" sz="2000" kern="1200" dirty="0" err="1" smtClean="0">
                <a:solidFill>
                  <a:srgbClr val="E8DED8">
                    <a:lumMod val="10000"/>
                  </a:srgbClr>
                </a:solidFill>
                <a:latin typeface="Calibri" pitchFamily="34" charset="0"/>
              </a:rPr>
              <a:t>January</a:t>
            </a:r>
            <a:r>
              <a:rPr lang="tr-TR" sz="2000" kern="1200" dirty="0" smtClean="0">
                <a:solidFill>
                  <a:srgbClr val="E8DED8">
                    <a:lumMod val="10000"/>
                  </a:srgbClr>
                </a:solidFill>
                <a:latin typeface="Calibri" pitchFamily="34" charset="0"/>
              </a:rPr>
              <a:t> 2002</a:t>
            </a:r>
          </a:p>
          <a:p>
            <a:pPr lvl="1" algn="just" fontAlgn="auto">
              <a:spcBef>
                <a:spcPts val="0"/>
              </a:spcBef>
              <a:spcAft>
                <a:spcPts val="0"/>
              </a:spcAft>
              <a:buClr>
                <a:srgbClr val="C84340">
                  <a:lumMod val="50000"/>
                </a:srgbClr>
              </a:buClr>
              <a:buSzPct val="75000"/>
              <a:buFont typeface="Wingdings" pitchFamily="2" charset="2"/>
              <a:buChar char="Ø"/>
            </a:pPr>
            <a:endParaRPr lang="tr-TR" sz="2000" kern="1200" dirty="0">
              <a:solidFill>
                <a:srgbClr val="E8DED8">
                  <a:lumMod val="10000"/>
                </a:srgbClr>
              </a:solidFill>
              <a:latin typeface="Calibri"/>
            </a:endParaRPr>
          </a:p>
        </p:txBody>
      </p:sp>
      <p:pic>
        <p:nvPicPr>
          <p:cNvPr id="1028" name="Picture 4" descr="http://im.haberturk.com/2012/02/13/715474_detay.jpg?132913546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501008"/>
            <a:ext cx="2762250" cy="2828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mu İhale Kurum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9057" y="3501007"/>
            <a:ext cx="1224136" cy="2828925"/>
          </a:xfrm>
          <a:prstGeom prst="rect">
            <a:avLst/>
          </a:prstGeom>
          <a:noFill/>
          <a:extLst>
            <a:ext uri="{909E8E84-426E-40DD-AFC4-6F175D3DCCD1}">
              <a14:hiddenFill xmlns:a14="http://schemas.microsoft.com/office/drawing/2010/main">
                <a:solidFill>
                  <a:srgbClr val="FFFFFF"/>
                </a:solidFill>
              </a14:hiddenFill>
            </a:ext>
          </a:extLst>
        </p:spPr>
      </p:pic>
      <p:sp>
        <p:nvSpPr>
          <p:cNvPr id="2" name="Yuvarlatılmış Dikdörtgen 1"/>
          <p:cNvSpPr/>
          <p:nvPr/>
        </p:nvSpPr>
        <p:spPr>
          <a:xfrm>
            <a:off x="971600" y="3501008"/>
            <a:ext cx="3384376" cy="28289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smtClean="0">
                <a:solidFill>
                  <a:srgbClr val="FF0000"/>
                </a:solidFill>
              </a:rPr>
              <a:t>PPL has </a:t>
            </a:r>
            <a:r>
              <a:rPr lang="tr-TR" dirty="0" err="1" smtClean="0">
                <a:solidFill>
                  <a:srgbClr val="FF0000"/>
                </a:solidFill>
              </a:rPr>
              <a:t>created</a:t>
            </a:r>
            <a:r>
              <a:rPr lang="tr-TR" dirty="0" smtClean="0">
                <a:solidFill>
                  <a:srgbClr val="FF0000"/>
                </a:solidFill>
              </a:rPr>
              <a:t> an </a:t>
            </a:r>
            <a:r>
              <a:rPr lang="tr-TR" dirty="0" err="1" smtClean="0">
                <a:solidFill>
                  <a:srgbClr val="FF0000"/>
                </a:solidFill>
              </a:rPr>
              <a:t>advanced</a:t>
            </a:r>
            <a:r>
              <a:rPr lang="tr-TR" dirty="0" smtClean="0">
                <a:solidFill>
                  <a:srgbClr val="FF0000"/>
                </a:solidFill>
              </a:rPr>
              <a:t> model of </a:t>
            </a:r>
            <a:r>
              <a:rPr lang="tr-TR" dirty="0" err="1" smtClean="0">
                <a:solidFill>
                  <a:srgbClr val="FF0000"/>
                </a:solidFill>
              </a:rPr>
              <a:t>international</a:t>
            </a:r>
            <a:r>
              <a:rPr lang="tr-TR" dirty="0" smtClean="0">
                <a:solidFill>
                  <a:srgbClr val="FF0000"/>
                </a:solidFill>
              </a:rPr>
              <a:t> </a:t>
            </a:r>
            <a:r>
              <a:rPr lang="tr-TR" dirty="0" err="1" smtClean="0">
                <a:solidFill>
                  <a:srgbClr val="FF0000"/>
                </a:solidFill>
              </a:rPr>
              <a:t>procurement</a:t>
            </a:r>
            <a:r>
              <a:rPr lang="tr-TR" dirty="0" smtClean="0">
                <a:solidFill>
                  <a:srgbClr val="FF0000"/>
                </a:solidFill>
              </a:rPr>
              <a:t> </a:t>
            </a:r>
            <a:r>
              <a:rPr lang="tr-TR" dirty="0" err="1" smtClean="0">
                <a:solidFill>
                  <a:srgbClr val="FF0000"/>
                </a:solidFill>
              </a:rPr>
              <a:t>regulations</a:t>
            </a:r>
            <a:r>
              <a:rPr lang="tr-TR" dirty="0" smtClean="0">
                <a:solidFill>
                  <a:srgbClr val="FF0000"/>
                </a:solidFill>
              </a:rPr>
              <a:t>.</a:t>
            </a:r>
            <a:endParaRPr lang="tr-TR" dirty="0">
              <a:solidFill>
                <a:srgbClr val="FF0000"/>
              </a:solidFill>
            </a:endParaRPr>
          </a:p>
        </p:txBody>
      </p:sp>
    </p:spTree>
    <p:extLst>
      <p:ext uri="{BB962C8B-B14F-4D97-AF65-F5344CB8AC3E}">
        <p14:creationId xmlns:p14="http://schemas.microsoft.com/office/powerpoint/2010/main" val="3341233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889702" y="116633"/>
            <a:ext cx="6426714" cy="936104"/>
          </a:xfrm>
        </p:spPr>
        <p:txBody>
          <a:bodyPr/>
          <a:lstStyle/>
          <a:p>
            <a:pPr lvl="1"/>
            <a:r>
              <a:rPr lang="tr-TR" sz="3200" b="1" dirty="0" smtClean="0">
                <a:latin typeface="Calibri" pitchFamily="34" charset="0"/>
              </a:rPr>
              <a:t>  </a:t>
            </a:r>
            <a:r>
              <a:rPr lang="tr-TR" sz="2800" b="1" dirty="0" err="1" smtClean="0">
                <a:latin typeface="Calibri" pitchFamily="34" charset="0"/>
              </a:rPr>
              <a:t>Turkish</a:t>
            </a:r>
            <a:r>
              <a:rPr lang="tr-TR" sz="2800" b="1" dirty="0" smtClean="0">
                <a:latin typeface="Calibri" pitchFamily="34" charset="0"/>
              </a:rPr>
              <a:t> </a:t>
            </a:r>
            <a:r>
              <a:rPr lang="tr-TR" sz="2800" b="1" dirty="0" err="1">
                <a:latin typeface="Calibri" pitchFamily="34" charset="0"/>
              </a:rPr>
              <a:t>Public</a:t>
            </a:r>
            <a:r>
              <a:rPr lang="tr-TR" sz="2800" b="1" dirty="0">
                <a:latin typeface="Calibri" pitchFamily="34" charset="0"/>
              </a:rPr>
              <a:t> </a:t>
            </a:r>
            <a:r>
              <a:rPr lang="tr-TR" sz="2800" b="1" dirty="0" err="1">
                <a:latin typeface="Calibri" pitchFamily="34" charset="0"/>
              </a:rPr>
              <a:t>Procurement</a:t>
            </a:r>
            <a:r>
              <a:rPr lang="tr-TR" sz="2800" b="1" dirty="0">
                <a:latin typeface="Calibri" pitchFamily="34" charset="0"/>
              </a:rPr>
              <a:t> </a:t>
            </a:r>
            <a:r>
              <a:rPr lang="tr-TR" sz="2800" b="1" dirty="0" err="1" smtClean="0">
                <a:latin typeface="Calibri" pitchFamily="34" charset="0"/>
              </a:rPr>
              <a:t>System</a:t>
            </a:r>
            <a:r>
              <a:rPr lang="tr-TR" sz="2800" b="1" dirty="0" smtClean="0">
                <a:latin typeface="Calibri" pitchFamily="34" charset="0"/>
              </a:rPr>
              <a:t> (TPPS) </a:t>
            </a:r>
            <a:endParaRPr lang="en-US" sz="2800" b="1" dirty="0">
              <a:solidFill>
                <a:schemeClr val="tx1"/>
              </a:solidFill>
              <a:latin typeface="Calibri" pitchFamily="34" charset="0"/>
            </a:endParaRPr>
          </a:p>
        </p:txBody>
      </p:sp>
      <p:sp>
        <p:nvSpPr>
          <p:cNvPr id="150531" name="Rectangle 3"/>
          <p:cNvSpPr>
            <a:spLocks noGrp="1" noChangeArrowheads="1"/>
          </p:cNvSpPr>
          <p:nvPr>
            <p:ph type="body" idx="1"/>
          </p:nvPr>
        </p:nvSpPr>
        <p:spPr>
          <a:xfrm>
            <a:off x="457200" y="1196752"/>
            <a:ext cx="8229600" cy="5400600"/>
          </a:xfrm>
        </p:spPr>
        <p:txBody>
          <a:bodyPr/>
          <a:lstStyle/>
          <a:p>
            <a:pPr lvl="0" algn="just" fontAlgn="auto">
              <a:spcBef>
                <a:spcPts val="0"/>
              </a:spcBef>
              <a:spcAft>
                <a:spcPts val="0"/>
              </a:spcAft>
              <a:buClr>
                <a:srgbClr val="C84340">
                  <a:lumMod val="50000"/>
                </a:srgbClr>
              </a:buClr>
              <a:buSzPct val="75000"/>
              <a:buFont typeface="Wingdings" pitchFamily="2" charset="2"/>
              <a:buChar char="Ø"/>
            </a:pPr>
            <a:r>
              <a:rPr lang="tr-TR" sz="2200" kern="1200" dirty="0" err="1" smtClean="0">
                <a:solidFill>
                  <a:srgbClr val="E8DED8">
                    <a:lumMod val="10000"/>
                  </a:srgbClr>
                </a:solidFill>
                <a:latin typeface="Calibri"/>
              </a:rPr>
              <a:t>Currently</a:t>
            </a:r>
            <a:r>
              <a:rPr lang="tr-TR" sz="2200" kern="1200" dirty="0" smtClean="0">
                <a:solidFill>
                  <a:srgbClr val="E8DED8">
                    <a:lumMod val="10000"/>
                  </a:srgbClr>
                </a:solidFill>
                <a:latin typeface="Calibri"/>
              </a:rPr>
              <a:t>, </a:t>
            </a:r>
            <a:r>
              <a:rPr lang="tr-TR" sz="2200" kern="1200" dirty="0" err="1" smtClean="0">
                <a:solidFill>
                  <a:srgbClr val="E8DED8">
                    <a:lumMod val="10000"/>
                  </a:srgbClr>
                </a:solidFill>
                <a:latin typeface="Calibri"/>
              </a:rPr>
              <a:t>Public</a:t>
            </a:r>
            <a:r>
              <a:rPr lang="tr-TR" sz="2200" kern="1200" dirty="0" smtClean="0">
                <a:solidFill>
                  <a:srgbClr val="E8DED8">
                    <a:lumMod val="10000"/>
                  </a:srgbClr>
                </a:solidFill>
                <a:latin typeface="Calibri"/>
              </a:rPr>
              <a:t> </a:t>
            </a:r>
            <a:r>
              <a:rPr lang="tr-TR" sz="2200" kern="1200" dirty="0" err="1">
                <a:solidFill>
                  <a:srgbClr val="E8DED8">
                    <a:lumMod val="10000"/>
                  </a:srgbClr>
                </a:solidFill>
                <a:latin typeface="Calibri"/>
              </a:rPr>
              <a:t>procurement</a:t>
            </a:r>
            <a:r>
              <a:rPr lang="tr-TR" sz="2200" kern="1200" dirty="0">
                <a:solidFill>
                  <a:srgbClr val="E8DED8">
                    <a:lumMod val="10000"/>
                  </a:srgbClr>
                </a:solidFill>
                <a:latin typeface="Calibri"/>
              </a:rPr>
              <a:t> is </a:t>
            </a:r>
            <a:r>
              <a:rPr lang="tr-TR" sz="2200" kern="1200" dirty="0" err="1">
                <a:solidFill>
                  <a:srgbClr val="E8DED8">
                    <a:lumMod val="10000"/>
                  </a:srgbClr>
                </a:solidFill>
                <a:latin typeface="Calibri"/>
              </a:rPr>
              <a:t>regulated</a:t>
            </a:r>
            <a:r>
              <a:rPr lang="tr-TR" sz="2200" kern="1200" dirty="0">
                <a:solidFill>
                  <a:srgbClr val="E8DED8">
                    <a:lumMod val="10000"/>
                  </a:srgbClr>
                </a:solidFill>
                <a:latin typeface="Calibri"/>
              </a:rPr>
              <a:t> </a:t>
            </a:r>
            <a:r>
              <a:rPr lang="tr-TR" sz="2200" kern="1200" dirty="0" err="1">
                <a:solidFill>
                  <a:srgbClr val="E8DED8">
                    <a:lumMod val="10000"/>
                  </a:srgbClr>
                </a:solidFill>
                <a:latin typeface="Calibri"/>
              </a:rPr>
              <a:t>by</a:t>
            </a:r>
            <a:r>
              <a:rPr lang="tr-TR" sz="2200" kern="1200" dirty="0">
                <a:solidFill>
                  <a:srgbClr val="E8DED8">
                    <a:lumMod val="10000"/>
                  </a:srgbClr>
                </a:solidFill>
                <a:latin typeface="Calibri"/>
              </a:rPr>
              <a:t> </a:t>
            </a:r>
            <a:r>
              <a:rPr lang="tr-TR" sz="2200" kern="1200" dirty="0" err="1">
                <a:solidFill>
                  <a:srgbClr val="E8DED8">
                    <a:lumMod val="10000"/>
                  </a:srgbClr>
                </a:solidFill>
                <a:latin typeface="Calibri"/>
              </a:rPr>
              <a:t>Public</a:t>
            </a:r>
            <a:r>
              <a:rPr lang="tr-TR" sz="2200" kern="1200" dirty="0">
                <a:solidFill>
                  <a:srgbClr val="E8DED8">
                    <a:lumMod val="10000"/>
                  </a:srgbClr>
                </a:solidFill>
                <a:latin typeface="Calibri"/>
              </a:rPr>
              <a:t> </a:t>
            </a:r>
            <a:r>
              <a:rPr lang="tr-TR" sz="2200" kern="1200" dirty="0" err="1">
                <a:solidFill>
                  <a:srgbClr val="E8DED8">
                    <a:lumMod val="10000"/>
                  </a:srgbClr>
                </a:solidFill>
                <a:latin typeface="Calibri"/>
              </a:rPr>
              <a:t>Procurement</a:t>
            </a:r>
            <a:r>
              <a:rPr lang="tr-TR" sz="2200" kern="1200" dirty="0">
                <a:solidFill>
                  <a:srgbClr val="E8DED8">
                    <a:lumMod val="10000"/>
                  </a:srgbClr>
                </a:solidFill>
                <a:latin typeface="Calibri"/>
              </a:rPr>
              <a:t> </a:t>
            </a:r>
            <a:r>
              <a:rPr lang="tr-TR" sz="2200" kern="1200" dirty="0" err="1">
                <a:solidFill>
                  <a:srgbClr val="E8DED8">
                    <a:lumMod val="10000"/>
                  </a:srgbClr>
                </a:solidFill>
                <a:latin typeface="Calibri"/>
              </a:rPr>
              <a:t>Law</a:t>
            </a:r>
            <a:r>
              <a:rPr lang="tr-TR" sz="2200" kern="1200" dirty="0">
                <a:solidFill>
                  <a:srgbClr val="E8DED8">
                    <a:lumMod val="10000"/>
                  </a:srgbClr>
                </a:solidFill>
                <a:latin typeface="Calibri"/>
              </a:rPr>
              <a:t> </a:t>
            </a:r>
            <a:r>
              <a:rPr lang="en-US" sz="2200" kern="1200" dirty="0">
                <a:solidFill>
                  <a:srgbClr val="E8DED8">
                    <a:lumMod val="10000"/>
                  </a:srgbClr>
                </a:solidFill>
                <a:latin typeface="Calibri"/>
              </a:rPr>
              <a:t>No. 4734</a:t>
            </a:r>
            <a:r>
              <a:rPr lang="tr-TR" sz="2200" kern="1200" dirty="0">
                <a:solidFill>
                  <a:srgbClr val="E8DED8">
                    <a:lumMod val="10000"/>
                  </a:srgbClr>
                </a:solidFill>
                <a:latin typeface="Calibri"/>
              </a:rPr>
              <a:t> </a:t>
            </a:r>
            <a:r>
              <a:rPr lang="tr-TR" sz="2200" kern="1200" dirty="0" err="1">
                <a:solidFill>
                  <a:srgbClr val="E8DED8">
                    <a:lumMod val="10000"/>
                  </a:srgbClr>
                </a:solidFill>
                <a:latin typeface="Calibri"/>
              </a:rPr>
              <a:t>which</a:t>
            </a:r>
            <a:r>
              <a:rPr lang="tr-TR" sz="2200" kern="1200" dirty="0">
                <a:solidFill>
                  <a:srgbClr val="E8DED8">
                    <a:lumMod val="10000"/>
                  </a:srgbClr>
                </a:solidFill>
                <a:latin typeface="Calibri"/>
              </a:rPr>
              <a:t> </a:t>
            </a:r>
            <a:r>
              <a:rPr lang="en-US" sz="2200" kern="1200" dirty="0">
                <a:solidFill>
                  <a:srgbClr val="E8DED8">
                    <a:lumMod val="10000"/>
                  </a:srgbClr>
                </a:solidFill>
                <a:latin typeface="Calibri"/>
              </a:rPr>
              <a:t>entered into force on January 1, 2003</a:t>
            </a:r>
            <a:r>
              <a:rPr lang="en-US" sz="2200" kern="1200" dirty="0" smtClean="0">
                <a:solidFill>
                  <a:srgbClr val="E8DED8">
                    <a:lumMod val="10000"/>
                  </a:srgbClr>
                </a:solidFill>
                <a:latin typeface="Calibri"/>
              </a:rPr>
              <a:t>.</a:t>
            </a:r>
            <a:endParaRPr lang="tr-TR" sz="2200" kern="1200" dirty="0" smtClean="0">
              <a:solidFill>
                <a:srgbClr val="E8DED8">
                  <a:lumMod val="10000"/>
                </a:srgbClr>
              </a:solidFill>
              <a:latin typeface="Calibri"/>
            </a:endParaRPr>
          </a:p>
          <a:p>
            <a:pPr lvl="0" algn="just" fontAlgn="auto">
              <a:spcBef>
                <a:spcPts val="0"/>
              </a:spcBef>
              <a:spcAft>
                <a:spcPts val="0"/>
              </a:spcAft>
              <a:buClr>
                <a:srgbClr val="C84340">
                  <a:lumMod val="50000"/>
                </a:srgbClr>
              </a:buClr>
              <a:buSzPct val="75000"/>
              <a:buFont typeface="Wingdings" pitchFamily="2" charset="2"/>
              <a:buChar char="Ø"/>
            </a:pPr>
            <a:endParaRPr lang="tr-TR" sz="2200" kern="1200" dirty="0" smtClean="0">
              <a:solidFill>
                <a:srgbClr val="E8DED8">
                  <a:lumMod val="10000"/>
                </a:srgbClr>
              </a:solidFill>
              <a:latin typeface="Calibri"/>
            </a:endParaRPr>
          </a:p>
          <a:p>
            <a:pPr lvl="0" algn="just" fontAlgn="auto">
              <a:spcBef>
                <a:spcPts val="0"/>
              </a:spcBef>
              <a:spcAft>
                <a:spcPts val="0"/>
              </a:spcAft>
              <a:buClr>
                <a:srgbClr val="C84340">
                  <a:lumMod val="50000"/>
                </a:srgbClr>
              </a:buClr>
              <a:buSzPct val="75000"/>
              <a:buFont typeface="Wingdings" pitchFamily="2" charset="2"/>
              <a:buChar char="Ø"/>
            </a:pPr>
            <a:r>
              <a:rPr lang="tr-TR" sz="2200" kern="1200" dirty="0" err="1" smtClean="0">
                <a:solidFill>
                  <a:srgbClr val="E8DED8">
                    <a:lumMod val="10000"/>
                  </a:srgbClr>
                </a:solidFill>
                <a:latin typeface="Calibri"/>
              </a:rPr>
              <a:t>One</a:t>
            </a:r>
            <a:r>
              <a:rPr lang="tr-TR" sz="2200" kern="1200" dirty="0" smtClean="0">
                <a:solidFill>
                  <a:srgbClr val="E8DED8">
                    <a:lumMod val="10000"/>
                  </a:srgbClr>
                </a:solidFill>
                <a:latin typeface="Calibri"/>
              </a:rPr>
              <a:t> of </a:t>
            </a:r>
            <a:r>
              <a:rPr lang="tr-TR" sz="2200" kern="1200" dirty="0" err="1">
                <a:solidFill>
                  <a:srgbClr val="E8DED8">
                    <a:lumMod val="10000"/>
                  </a:srgbClr>
                </a:solidFill>
                <a:latin typeface="Calibri"/>
              </a:rPr>
              <a:t>t</a:t>
            </a:r>
            <a:r>
              <a:rPr lang="tr-TR" sz="2200" kern="1200" dirty="0" err="1" smtClean="0">
                <a:solidFill>
                  <a:srgbClr val="E8DED8">
                    <a:lumMod val="10000"/>
                  </a:srgbClr>
                </a:solidFill>
                <a:latin typeface="Calibri"/>
              </a:rPr>
              <a:t>he</a:t>
            </a:r>
            <a:r>
              <a:rPr lang="tr-TR" sz="2200" kern="1200" dirty="0" smtClean="0">
                <a:solidFill>
                  <a:srgbClr val="E8DED8">
                    <a:lumMod val="10000"/>
                  </a:srgbClr>
                </a:solidFill>
                <a:latin typeface="Calibri"/>
              </a:rPr>
              <a:t> </a:t>
            </a:r>
            <a:r>
              <a:rPr lang="tr-TR" sz="2200" kern="1200" dirty="0" err="1" smtClean="0">
                <a:solidFill>
                  <a:srgbClr val="E8DED8">
                    <a:lumMod val="10000"/>
                  </a:srgbClr>
                </a:solidFill>
                <a:latin typeface="Calibri"/>
              </a:rPr>
              <a:t>objectives</a:t>
            </a:r>
            <a:r>
              <a:rPr lang="tr-TR" sz="2200" kern="1200" dirty="0" smtClean="0">
                <a:solidFill>
                  <a:srgbClr val="E8DED8">
                    <a:lumMod val="10000"/>
                  </a:srgbClr>
                </a:solidFill>
                <a:latin typeface="Calibri"/>
              </a:rPr>
              <a:t> of </a:t>
            </a:r>
            <a:r>
              <a:rPr lang="tr-TR" sz="2200" kern="1200" dirty="0" err="1" smtClean="0">
                <a:solidFill>
                  <a:srgbClr val="E8DED8">
                    <a:lumMod val="10000"/>
                  </a:srgbClr>
                </a:solidFill>
                <a:latin typeface="Calibri"/>
              </a:rPr>
              <a:t>preparing</a:t>
            </a:r>
            <a:r>
              <a:rPr lang="tr-TR" sz="2200" kern="1200" dirty="0" smtClean="0">
                <a:solidFill>
                  <a:srgbClr val="E8DED8">
                    <a:lumMod val="10000"/>
                  </a:srgbClr>
                </a:solidFill>
                <a:latin typeface="Calibri"/>
              </a:rPr>
              <a:t> a </a:t>
            </a:r>
            <a:r>
              <a:rPr lang="tr-TR" sz="2200" kern="1200" dirty="0" err="1" smtClean="0">
                <a:solidFill>
                  <a:srgbClr val="E8DED8">
                    <a:lumMod val="10000"/>
                  </a:srgbClr>
                </a:solidFill>
                <a:latin typeface="Calibri"/>
              </a:rPr>
              <a:t>new</a:t>
            </a:r>
            <a:r>
              <a:rPr lang="tr-TR" sz="2200" kern="1200" dirty="0" smtClean="0">
                <a:solidFill>
                  <a:srgbClr val="E8DED8">
                    <a:lumMod val="10000"/>
                  </a:srgbClr>
                </a:solidFill>
                <a:latin typeface="Calibri"/>
              </a:rPr>
              <a:t> </a:t>
            </a:r>
            <a:r>
              <a:rPr lang="tr-TR" sz="2200" kern="1200" dirty="0" err="1" smtClean="0">
                <a:solidFill>
                  <a:srgbClr val="E8DED8">
                    <a:lumMod val="10000"/>
                  </a:srgbClr>
                </a:solidFill>
                <a:latin typeface="Calibri"/>
              </a:rPr>
              <a:t>law</a:t>
            </a:r>
            <a:r>
              <a:rPr lang="tr-TR" sz="2200" kern="1200" dirty="0" smtClean="0">
                <a:solidFill>
                  <a:srgbClr val="E8DED8">
                    <a:lumMod val="10000"/>
                  </a:srgbClr>
                </a:solidFill>
                <a:latin typeface="Calibri"/>
              </a:rPr>
              <a:t> on </a:t>
            </a:r>
            <a:r>
              <a:rPr lang="tr-TR" sz="2200" kern="1200" dirty="0" err="1" smtClean="0">
                <a:solidFill>
                  <a:srgbClr val="E8DED8">
                    <a:lumMod val="10000"/>
                  </a:srgbClr>
                </a:solidFill>
                <a:latin typeface="Calibri"/>
              </a:rPr>
              <a:t>public</a:t>
            </a:r>
            <a:r>
              <a:rPr lang="tr-TR" sz="2200" kern="1200" dirty="0" smtClean="0">
                <a:solidFill>
                  <a:srgbClr val="E8DED8">
                    <a:lumMod val="10000"/>
                  </a:srgbClr>
                </a:solidFill>
                <a:latin typeface="Calibri"/>
              </a:rPr>
              <a:t> </a:t>
            </a:r>
            <a:r>
              <a:rPr lang="tr-TR" sz="2200" kern="1200" dirty="0" err="1" smtClean="0">
                <a:solidFill>
                  <a:srgbClr val="E8DED8">
                    <a:lumMod val="10000"/>
                  </a:srgbClr>
                </a:solidFill>
                <a:latin typeface="Calibri"/>
              </a:rPr>
              <a:t>procurement</a:t>
            </a:r>
            <a:r>
              <a:rPr lang="tr-TR" sz="2200" kern="1200" dirty="0" smtClean="0">
                <a:solidFill>
                  <a:srgbClr val="E8DED8">
                    <a:lumMod val="10000"/>
                  </a:srgbClr>
                </a:solidFill>
                <a:latin typeface="Calibri"/>
              </a:rPr>
              <a:t> </a:t>
            </a:r>
            <a:r>
              <a:rPr lang="tr-TR" sz="2200" kern="1200" dirty="0" err="1" smtClean="0">
                <a:solidFill>
                  <a:srgbClr val="E8DED8">
                    <a:lumMod val="10000"/>
                  </a:srgbClr>
                </a:solidFill>
                <a:latin typeface="Calibri"/>
              </a:rPr>
              <a:t>was</a:t>
            </a:r>
            <a:r>
              <a:rPr lang="tr-TR" sz="2200" kern="1200" dirty="0" smtClean="0">
                <a:solidFill>
                  <a:srgbClr val="E8DED8">
                    <a:lumMod val="10000"/>
                  </a:srgbClr>
                </a:solidFill>
                <a:latin typeface="Calibri"/>
              </a:rPr>
              <a:t> </a:t>
            </a:r>
            <a:r>
              <a:rPr lang="tr-TR" sz="2200" kern="1200" dirty="0" err="1" smtClean="0">
                <a:solidFill>
                  <a:srgbClr val="E8DED8">
                    <a:lumMod val="10000"/>
                  </a:srgbClr>
                </a:solidFill>
                <a:latin typeface="Calibri"/>
              </a:rPr>
              <a:t>adaptation</a:t>
            </a:r>
            <a:r>
              <a:rPr lang="tr-TR" sz="2200" kern="1200" dirty="0" smtClean="0">
                <a:solidFill>
                  <a:srgbClr val="E8DED8">
                    <a:lumMod val="10000"/>
                  </a:srgbClr>
                </a:solidFill>
                <a:latin typeface="Calibri"/>
              </a:rPr>
              <a:t> </a:t>
            </a:r>
            <a:r>
              <a:rPr lang="tr-TR" sz="2200" kern="1200" dirty="0" err="1" smtClean="0">
                <a:solidFill>
                  <a:srgbClr val="E8DED8">
                    <a:lumMod val="10000"/>
                  </a:srgbClr>
                </a:solidFill>
                <a:latin typeface="Calibri"/>
              </a:rPr>
              <a:t>to</a:t>
            </a:r>
            <a:r>
              <a:rPr lang="tr-TR" sz="2200" kern="1200" dirty="0" smtClean="0">
                <a:solidFill>
                  <a:srgbClr val="E8DED8">
                    <a:lumMod val="10000"/>
                  </a:srgbClr>
                </a:solidFill>
                <a:latin typeface="Calibri"/>
              </a:rPr>
              <a:t> </a:t>
            </a:r>
            <a:r>
              <a:rPr lang="tr-TR" sz="2200" kern="1200" dirty="0" err="1" smtClean="0">
                <a:solidFill>
                  <a:srgbClr val="E8DED8">
                    <a:lumMod val="10000"/>
                  </a:srgbClr>
                </a:solidFill>
                <a:latin typeface="Calibri"/>
              </a:rPr>
              <a:t>international</a:t>
            </a:r>
            <a:r>
              <a:rPr lang="tr-TR" sz="2200" kern="1200" dirty="0" smtClean="0">
                <a:solidFill>
                  <a:srgbClr val="E8DED8">
                    <a:lumMod val="10000"/>
                  </a:srgbClr>
                </a:solidFill>
                <a:latin typeface="Calibri"/>
              </a:rPr>
              <a:t> </a:t>
            </a:r>
            <a:r>
              <a:rPr lang="tr-TR" sz="2200" kern="1200" dirty="0" err="1" smtClean="0">
                <a:solidFill>
                  <a:srgbClr val="E8DED8">
                    <a:lumMod val="10000"/>
                  </a:srgbClr>
                </a:solidFill>
                <a:latin typeface="Calibri"/>
              </a:rPr>
              <a:t>instruments</a:t>
            </a:r>
            <a:r>
              <a:rPr lang="tr-TR" sz="2200" kern="1200" dirty="0" smtClean="0">
                <a:solidFill>
                  <a:srgbClr val="E8DED8">
                    <a:lumMod val="10000"/>
                  </a:srgbClr>
                </a:solidFill>
                <a:latin typeface="Calibri"/>
              </a:rPr>
              <a:t> on </a:t>
            </a:r>
            <a:r>
              <a:rPr lang="tr-TR" sz="2200" kern="1200" dirty="0" err="1" smtClean="0">
                <a:solidFill>
                  <a:srgbClr val="E8DED8">
                    <a:lumMod val="10000"/>
                  </a:srgbClr>
                </a:solidFill>
                <a:latin typeface="Calibri"/>
              </a:rPr>
              <a:t>public</a:t>
            </a:r>
            <a:r>
              <a:rPr lang="tr-TR" sz="2200" kern="1200" dirty="0" smtClean="0">
                <a:solidFill>
                  <a:srgbClr val="E8DED8">
                    <a:lumMod val="10000"/>
                  </a:srgbClr>
                </a:solidFill>
                <a:latin typeface="Calibri"/>
              </a:rPr>
              <a:t> </a:t>
            </a:r>
            <a:r>
              <a:rPr lang="tr-TR" sz="2200" kern="1200" dirty="0" err="1" smtClean="0">
                <a:solidFill>
                  <a:srgbClr val="E8DED8">
                    <a:lumMod val="10000"/>
                  </a:srgbClr>
                </a:solidFill>
                <a:latin typeface="Calibri"/>
              </a:rPr>
              <a:t>procurement</a:t>
            </a:r>
            <a:r>
              <a:rPr lang="tr-TR" sz="2200" kern="1200" dirty="0">
                <a:solidFill>
                  <a:srgbClr val="E8DED8">
                    <a:lumMod val="10000"/>
                  </a:srgbClr>
                </a:solidFill>
                <a:latin typeface="Calibri"/>
              </a:rPr>
              <a:t> </a:t>
            </a:r>
            <a:r>
              <a:rPr lang="tr-TR" sz="2200" kern="1200" dirty="0" smtClean="0">
                <a:solidFill>
                  <a:srgbClr val="E8DED8">
                    <a:lumMod val="10000"/>
                  </a:srgbClr>
                </a:solidFill>
                <a:latin typeface="Calibri"/>
              </a:rPr>
              <a:t>(EU </a:t>
            </a:r>
            <a:r>
              <a:rPr lang="tr-TR" sz="2200" kern="1200" dirty="0" err="1" smtClean="0">
                <a:solidFill>
                  <a:srgbClr val="E8DED8">
                    <a:lumMod val="10000"/>
                  </a:srgbClr>
                </a:solidFill>
                <a:latin typeface="Calibri"/>
              </a:rPr>
              <a:t>Procurement</a:t>
            </a:r>
            <a:r>
              <a:rPr lang="tr-TR" sz="2200" kern="1200" dirty="0" smtClean="0">
                <a:solidFill>
                  <a:srgbClr val="E8DED8">
                    <a:lumMod val="10000"/>
                  </a:srgbClr>
                </a:solidFill>
                <a:latin typeface="Calibri"/>
              </a:rPr>
              <a:t> </a:t>
            </a:r>
            <a:r>
              <a:rPr lang="tr-TR" sz="2200" kern="1200" dirty="0" err="1" smtClean="0">
                <a:solidFill>
                  <a:srgbClr val="E8DED8">
                    <a:lumMod val="10000"/>
                  </a:srgbClr>
                </a:solidFill>
                <a:latin typeface="Calibri"/>
              </a:rPr>
              <a:t>Directives</a:t>
            </a:r>
            <a:r>
              <a:rPr lang="tr-TR" sz="2200" kern="1200" dirty="0" smtClean="0">
                <a:solidFill>
                  <a:srgbClr val="E8DED8">
                    <a:lumMod val="10000"/>
                  </a:srgbClr>
                </a:solidFill>
                <a:latin typeface="Calibri"/>
              </a:rPr>
              <a:t>, UNCITRAL Model </a:t>
            </a:r>
            <a:r>
              <a:rPr lang="tr-TR" sz="2200" kern="1200" dirty="0" err="1" smtClean="0">
                <a:solidFill>
                  <a:srgbClr val="E8DED8">
                    <a:lumMod val="10000"/>
                  </a:srgbClr>
                </a:solidFill>
                <a:latin typeface="Calibri"/>
              </a:rPr>
              <a:t>Law</a:t>
            </a:r>
            <a:r>
              <a:rPr lang="tr-TR" sz="2200" kern="1200" dirty="0" smtClean="0">
                <a:solidFill>
                  <a:srgbClr val="E8DED8">
                    <a:lumMod val="10000"/>
                  </a:srgbClr>
                </a:solidFill>
                <a:latin typeface="Calibri"/>
              </a:rPr>
              <a:t> on </a:t>
            </a:r>
            <a:r>
              <a:rPr lang="tr-TR" sz="2200" kern="1200" dirty="0" err="1" smtClean="0">
                <a:solidFill>
                  <a:srgbClr val="E8DED8">
                    <a:lumMod val="10000"/>
                  </a:srgbClr>
                </a:solidFill>
                <a:latin typeface="Calibri"/>
              </a:rPr>
              <a:t>Procurement</a:t>
            </a:r>
            <a:r>
              <a:rPr lang="tr-TR" sz="2200" kern="1200" dirty="0" smtClean="0">
                <a:solidFill>
                  <a:srgbClr val="E8DED8">
                    <a:lumMod val="10000"/>
                  </a:srgbClr>
                </a:solidFill>
                <a:latin typeface="Calibri"/>
              </a:rPr>
              <a:t>, World Bank </a:t>
            </a:r>
            <a:r>
              <a:rPr lang="tr-TR" sz="2200" kern="1200" dirty="0" err="1" smtClean="0">
                <a:solidFill>
                  <a:srgbClr val="E8DED8">
                    <a:lumMod val="10000"/>
                  </a:srgbClr>
                </a:solidFill>
                <a:latin typeface="Calibri"/>
              </a:rPr>
              <a:t>Procurement</a:t>
            </a:r>
            <a:r>
              <a:rPr lang="tr-TR" sz="2200" kern="1200" dirty="0" smtClean="0">
                <a:solidFill>
                  <a:srgbClr val="E8DED8">
                    <a:lumMod val="10000"/>
                  </a:srgbClr>
                </a:solidFill>
                <a:latin typeface="Calibri"/>
              </a:rPr>
              <a:t> </a:t>
            </a:r>
            <a:r>
              <a:rPr lang="tr-TR" sz="2200" kern="1200" dirty="0" err="1" smtClean="0">
                <a:solidFill>
                  <a:srgbClr val="E8DED8">
                    <a:lumMod val="10000"/>
                  </a:srgbClr>
                </a:solidFill>
                <a:latin typeface="Calibri"/>
              </a:rPr>
              <a:t>Guidelines</a:t>
            </a:r>
            <a:r>
              <a:rPr lang="tr-TR" sz="2200" kern="1200" dirty="0" smtClean="0">
                <a:solidFill>
                  <a:srgbClr val="E8DED8">
                    <a:lumMod val="10000"/>
                  </a:srgbClr>
                </a:solidFill>
                <a:latin typeface="Calibri"/>
              </a:rPr>
              <a:t>, </a:t>
            </a:r>
            <a:r>
              <a:rPr lang="tr-TR" sz="2200" kern="1200" dirty="0" err="1" smtClean="0">
                <a:solidFill>
                  <a:srgbClr val="E8DED8">
                    <a:lumMod val="10000"/>
                  </a:srgbClr>
                </a:solidFill>
                <a:latin typeface="Calibri"/>
              </a:rPr>
              <a:t>etc</a:t>
            </a:r>
            <a:r>
              <a:rPr lang="tr-TR" sz="2200" kern="1200" dirty="0" smtClean="0">
                <a:solidFill>
                  <a:srgbClr val="E8DED8">
                    <a:lumMod val="10000"/>
                  </a:srgbClr>
                </a:solidFill>
                <a:latin typeface="Calibri"/>
              </a:rPr>
              <a:t>.).</a:t>
            </a:r>
            <a:endParaRPr lang="en-US" sz="2200" kern="1200" dirty="0">
              <a:solidFill>
                <a:srgbClr val="E8DED8">
                  <a:lumMod val="10000"/>
                </a:srgbClr>
              </a:solidFill>
              <a:latin typeface="Calibri"/>
            </a:endParaRPr>
          </a:p>
          <a:p>
            <a:pPr fontAlgn="auto">
              <a:spcBef>
                <a:spcPts val="0"/>
              </a:spcBef>
              <a:spcAft>
                <a:spcPts val="0"/>
              </a:spcAft>
              <a:buClr>
                <a:srgbClr val="C84340">
                  <a:lumMod val="50000"/>
                </a:srgbClr>
              </a:buClr>
              <a:buSzPct val="75000"/>
              <a:buFont typeface="Wingdings" pitchFamily="2" charset="2"/>
              <a:buChar char="Ø"/>
            </a:pPr>
            <a:endParaRPr lang="tr-TR" sz="1800" kern="1200" dirty="0">
              <a:solidFill>
                <a:srgbClr val="E8DED8">
                  <a:lumMod val="10000"/>
                </a:srgbClr>
              </a:solidFill>
              <a:latin typeface="Calibri"/>
            </a:endParaRPr>
          </a:p>
          <a:p>
            <a:pPr lvl="0" fontAlgn="auto">
              <a:spcBef>
                <a:spcPts val="0"/>
              </a:spcBef>
              <a:spcAft>
                <a:spcPts val="0"/>
              </a:spcAft>
              <a:buClr>
                <a:srgbClr val="C84340">
                  <a:lumMod val="50000"/>
                </a:srgbClr>
              </a:buClr>
              <a:buSzPct val="75000"/>
              <a:buFont typeface="Wingdings" pitchFamily="2" charset="2"/>
              <a:buChar char="Ø"/>
            </a:pPr>
            <a:endParaRPr lang="en-US" sz="1800" kern="1200" dirty="0">
              <a:solidFill>
                <a:srgbClr val="E8DED8">
                  <a:lumMod val="10000"/>
                </a:srgbClr>
              </a:solidFill>
              <a:latin typeface="Calibri"/>
            </a:endParaRPr>
          </a:p>
        </p:txBody>
      </p:sp>
      <p:pic>
        <p:nvPicPr>
          <p:cNvPr id="2050" name="Picture 2" descr="http://www.uzdaily.com/img/banks/world_bank_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645024"/>
            <a:ext cx="1800200" cy="12241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dimiter.eu/thumb/eu.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4581128"/>
            <a:ext cx="1404156"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2.gstatic.com/images?q=tbn:ANd9GcQgBXoWkOEpx25CxYIcbQXGXvXudP13PZFIGauzYdUDiPyQUank">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260" y="5678459"/>
            <a:ext cx="2334612" cy="821457"/>
          </a:xfrm>
          <a:prstGeom prst="rect">
            <a:avLst/>
          </a:prstGeom>
          <a:noFill/>
          <a:extLst>
            <a:ext uri="{909E8E84-426E-40DD-AFC4-6F175D3DCCD1}">
              <a14:hiddenFill xmlns:a14="http://schemas.microsoft.com/office/drawing/2010/main">
                <a:solidFill>
                  <a:srgbClr val="FFFFFF"/>
                </a:solidFill>
              </a14:hiddenFill>
            </a:ext>
          </a:extLst>
        </p:spPr>
      </p:pic>
      <p:sp>
        <p:nvSpPr>
          <p:cNvPr id="2" name="Sağ Ok 1"/>
          <p:cNvSpPr/>
          <p:nvPr/>
        </p:nvSpPr>
        <p:spPr>
          <a:xfrm>
            <a:off x="5364088" y="4869159"/>
            <a:ext cx="2016224" cy="360041"/>
          </a:xfrm>
          <a:prstGeom prst="rightArrow">
            <a:avLst/>
          </a:prstGeom>
          <a:solidFill>
            <a:srgbClr val="02519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pic>
        <p:nvPicPr>
          <p:cNvPr id="2056" name="Picture 8" descr="http://www.brazil-works.com/wp-content/uploads/2012/09/WTO-Logo.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5257" y="3736871"/>
            <a:ext cx="2292807" cy="1941588"/>
          </a:xfrm>
          <a:prstGeom prst="rect">
            <a:avLst/>
          </a:prstGeom>
          <a:noFill/>
          <a:extLst>
            <a:ext uri="{909E8E84-426E-40DD-AFC4-6F175D3DCCD1}">
              <a14:hiddenFill xmlns:a14="http://schemas.microsoft.com/office/drawing/2010/main">
                <a:solidFill>
                  <a:srgbClr val="FFFFFF"/>
                </a:solidFill>
              </a14:hiddenFill>
            </a:ext>
          </a:extLst>
        </p:spPr>
      </p:pic>
      <p:sp>
        <p:nvSpPr>
          <p:cNvPr id="3" name="Yuvarlatılmış Dikdörtgen 2"/>
          <p:cNvSpPr/>
          <p:nvPr/>
        </p:nvSpPr>
        <p:spPr>
          <a:xfrm>
            <a:off x="7524328" y="4257091"/>
            <a:ext cx="1368152" cy="154817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400" dirty="0" err="1" smtClean="0">
                <a:latin typeface="Calibri" pitchFamily="34" charset="0"/>
              </a:rPr>
              <a:t>Public</a:t>
            </a:r>
            <a:r>
              <a:rPr lang="tr-TR" sz="1400" dirty="0" smtClean="0">
                <a:latin typeface="Calibri" pitchFamily="34" charset="0"/>
              </a:rPr>
              <a:t> </a:t>
            </a:r>
            <a:r>
              <a:rPr lang="tr-TR" sz="1400" dirty="0" err="1" smtClean="0">
                <a:latin typeface="Calibri" pitchFamily="34" charset="0"/>
              </a:rPr>
              <a:t>Procurement</a:t>
            </a:r>
            <a:r>
              <a:rPr lang="tr-TR" sz="1400" dirty="0" smtClean="0">
                <a:latin typeface="Calibri" pitchFamily="34" charset="0"/>
              </a:rPr>
              <a:t> </a:t>
            </a:r>
            <a:r>
              <a:rPr lang="tr-TR" sz="1400" dirty="0" err="1" smtClean="0">
                <a:latin typeface="Calibri" pitchFamily="34" charset="0"/>
              </a:rPr>
              <a:t>Law</a:t>
            </a:r>
            <a:r>
              <a:rPr lang="tr-TR" sz="1400" dirty="0" smtClean="0">
                <a:latin typeface="Calibri" pitchFamily="34" charset="0"/>
              </a:rPr>
              <a:t> </a:t>
            </a:r>
          </a:p>
          <a:p>
            <a:pPr algn="ctr"/>
            <a:r>
              <a:rPr lang="tr-TR" sz="1400" dirty="0" err="1" smtClean="0">
                <a:latin typeface="Calibri" pitchFamily="34" charset="0"/>
              </a:rPr>
              <a:t>no</a:t>
            </a:r>
            <a:r>
              <a:rPr lang="tr-TR" sz="1400" dirty="0" smtClean="0">
                <a:latin typeface="Calibri" pitchFamily="34" charset="0"/>
              </a:rPr>
              <a:t>. 4734</a:t>
            </a:r>
            <a:endParaRPr lang="tr-TR" sz="1400" dirty="0">
              <a:latin typeface="Calibri" pitchFamily="34" charset="0"/>
            </a:endParaRPr>
          </a:p>
        </p:txBody>
      </p:sp>
    </p:spTree>
    <p:extLst>
      <p:ext uri="{BB962C8B-B14F-4D97-AF65-F5344CB8AC3E}">
        <p14:creationId xmlns:p14="http://schemas.microsoft.com/office/powerpoint/2010/main" val="2070557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5166"/>
            <a:ext cx="8229600" cy="1143000"/>
          </a:xfrm>
        </p:spPr>
        <p:txBody>
          <a:bodyPr/>
          <a:lstStyle/>
          <a:p>
            <a:r>
              <a:rPr lang="tr-TR" sz="3200" b="1" dirty="0" err="1" smtClean="0"/>
              <a:t>Methodology</a:t>
            </a:r>
            <a:r>
              <a:rPr lang="tr-TR" sz="3200" b="1" dirty="0" smtClean="0"/>
              <a:t> of </a:t>
            </a:r>
            <a:r>
              <a:rPr lang="tr-TR" sz="3200" b="1" dirty="0" err="1" smtClean="0"/>
              <a:t>Measuring</a:t>
            </a:r>
            <a:r>
              <a:rPr lang="tr-TR" sz="3200" b="1" dirty="0" smtClean="0"/>
              <a:t> </a:t>
            </a:r>
            <a:br>
              <a:rPr lang="tr-TR" sz="3200" b="1" dirty="0" smtClean="0"/>
            </a:br>
            <a:r>
              <a:rPr lang="tr-TR" sz="3200" b="1" dirty="0" err="1" smtClean="0"/>
              <a:t>Performance</a:t>
            </a:r>
            <a:endParaRPr lang="tr-TR" sz="3200" b="1"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0422957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1636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0"/>
            <a:ext cx="8229600" cy="1143000"/>
          </a:xfrm>
        </p:spPr>
        <p:txBody>
          <a:bodyPr/>
          <a:lstStyle/>
          <a:p>
            <a:r>
              <a:rPr lang="tr-TR" dirty="0" err="1" smtClean="0"/>
              <a:t>Measuring</a:t>
            </a:r>
            <a:r>
              <a:rPr lang="tr-TR" dirty="0" smtClean="0"/>
              <a:t> </a:t>
            </a:r>
            <a:r>
              <a:rPr lang="tr-TR" dirty="0" err="1" smtClean="0"/>
              <a:t>Performance</a:t>
            </a:r>
            <a:endParaRPr lang="tr-TR" dirty="0"/>
          </a:p>
        </p:txBody>
      </p:sp>
      <p:graphicFrame>
        <p:nvGraphicFramePr>
          <p:cNvPr id="5" name="İçerik Yer Tutucusu 3"/>
          <p:cNvGraphicFramePr>
            <a:graphicFrameLocks/>
          </p:cNvGraphicFramePr>
          <p:nvPr>
            <p:extLst>
              <p:ext uri="{D42A27DB-BD31-4B8C-83A1-F6EECF244321}">
                <p14:modId xmlns:p14="http://schemas.microsoft.com/office/powerpoint/2010/main" val="2185653954"/>
              </p:ext>
            </p:extLst>
          </p:nvPr>
        </p:nvGraphicFramePr>
        <p:xfrm>
          <a:off x="383587" y="1568811"/>
          <a:ext cx="4680520" cy="23642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İçerik Yer Tutucusu 3"/>
          <p:cNvGraphicFramePr>
            <a:graphicFrameLocks/>
          </p:cNvGraphicFramePr>
          <p:nvPr>
            <p:extLst>
              <p:ext uri="{D42A27DB-BD31-4B8C-83A1-F6EECF244321}">
                <p14:modId xmlns:p14="http://schemas.microsoft.com/office/powerpoint/2010/main" val="258657499"/>
              </p:ext>
            </p:extLst>
          </p:nvPr>
        </p:nvGraphicFramePr>
        <p:xfrm>
          <a:off x="755576" y="4293096"/>
          <a:ext cx="7560840" cy="2404864"/>
        </p:xfrm>
        <a:graphic>
          <a:graphicData uri="http://schemas.openxmlformats.org/drawingml/2006/chart">
            <c:chart xmlns:c="http://schemas.openxmlformats.org/drawingml/2006/chart" xmlns:r="http://schemas.openxmlformats.org/officeDocument/2006/relationships" r:id="rId4"/>
          </a:graphicData>
        </a:graphic>
      </p:graphicFrame>
      <p:sp>
        <p:nvSpPr>
          <p:cNvPr id="8" name="Dikdörtgen 7"/>
          <p:cNvSpPr/>
          <p:nvPr/>
        </p:nvSpPr>
        <p:spPr>
          <a:xfrm>
            <a:off x="395536" y="3933056"/>
            <a:ext cx="8424936" cy="36004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just"/>
            <a:endParaRPr lang="tr-TR" dirty="0" smtClean="0">
              <a:solidFill>
                <a:schemeClr val="tx1"/>
              </a:solidFill>
              <a:latin typeface="Calibri" pitchFamily="34" charset="0"/>
            </a:endParaRPr>
          </a:p>
          <a:p>
            <a:pPr algn="just"/>
            <a:r>
              <a:rPr lang="tr-TR" b="1" dirty="0" err="1" smtClean="0">
                <a:solidFill>
                  <a:schemeClr val="tx1"/>
                </a:solidFill>
                <a:latin typeface="Arial" panose="020B0604020202020204" pitchFamily="34" charset="0"/>
                <a:cs typeface="Arial" panose="020B0604020202020204" pitchFamily="34" charset="0"/>
              </a:rPr>
              <a:t>Average</a:t>
            </a:r>
            <a:r>
              <a:rPr lang="tr-TR" b="1" dirty="0" smtClean="0">
                <a:solidFill>
                  <a:schemeClr val="tx1"/>
                </a:solidFill>
                <a:latin typeface="Arial" panose="020B0604020202020204" pitchFamily="34" charset="0"/>
                <a:cs typeface="Arial" panose="020B0604020202020204" pitchFamily="34" charset="0"/>
              </a:rPr>
              <a:t> time </a:t>
            </a:r>
            <a:r>
              <a:rPr lang="tr-TR" b="1" dirty="0" err="1" smtClean="0">
                <a:solidFill>
                  <a:schemeClr val="tx1"/>
                </a:solidFill>
                <a:latin typeface="Arial" panose="020B0604020202020204" pitchFamily="34" charset="0"/>
                <a:cs typeface="Arial" panose="020B0604020202020204" pitchFamily="34" charset="0"/>
              </a:rPr>
              <a:t>period</a:t>
            </a:r>
            <a:r>
              <a:rPr lang="tr-TR" b="1" dirty="0" smtClean="0">
                <a:solidFill>
                  <a:schemeClr val="tx1"/>
                </a:solidFill>
                <a:latin typeface="Arial" panose="020B0604020202020204" pitchFamily="34" charset="0"/>
                <a:cs typeface="Arial" panose="020B0604020202020204" pitchFamily="34" charset="0"/>
              </a:rPr>
              <a:t> </a:t>
            </a:r>
            <a:r>
              <a:rPr lang="tr-TR" b="1" dirty="0" err="1" smtClean="0">
                <a:solidFill>
                  <a:schemeClr val="tx1"/>
                </a:solidFill>
                <a:latin typeface="Arial" panose="020B0604020202020204" pitchFamily="34" charset="0"/>
                <a:cs typeface="Arial" panose="020B0604020202020204" pitchFamily="34" charset="0"/>
              </a:rPr>
              <a:t>for</a:t>
            </a:r>
            <a:r>
              <a:rPr lang="tr-TR" b="1" dirty="0" smtClean="0">
                <a:solidFill>
                  <a:schemeClr val="tx1"/>
                </a:solidFill>
                <a:latin typeface="Arial" panose="020B0604020202020204" pitchFamily="34" charset="0"/>
                <a:cs typeface="Arial" panose="020B0604020202020204" pitchFamily="34" charset="0"/>
              </a:rPr>
              <a:t> </a:t>
            </a:r>
            <a:r>
              <a:rPr lang="tr-TR" b="1" dirty="0" err="1" smtClean="0">
                <a:solidFill>
                  <a:schemeClr val="tx1"/>
                </a:solidFill>
                <a:latin typeface="Arial" panose="020B0604020202020204" pitchFamily="34" charset="0"/>
                <a:cs typeface="Arial" panose="020B0604020202020204" pitchFamily="34" charset="0"/>
              </a:rPr>
              <a:t>resolving</a:t>
            </a:r>
            <a:r>
              <a:rPr lang="tr-TR" b="1" dirty="0" smtClean="0">
                <a:solidFill>
                  <a:schemeClr val="tx1"/>
                </a:solidFill>
                <a:latin typeface="Arial" panose="020B0604020202020204" pitchFamily="34" charset="0"/>
                <a:cs typeface="Arial" panose="020B0604020202020204" pitchFamily="34" charset="0"/>
              </a:rPr>
              <a:t> </a:t>
            </a:r>
            <a:r>
              <a:rPr lang="tr-TR" b="1" dirty="0" err="1" smtClean="0">
                <a:solidFill>
                  <a:schemeClr val="tx1"/>
                </a:solidFill>
                <a:latin typeface="Arial" panose="020B0604020202020204" pitchFamily="34" charset="0"/>
                <a:cs typeface="Arial" panose="020B0604020202020204" pitchFamily="34" charset="0"/>
              </a:rPr>
              <a:t>disputes</a:t>
            </a:r>
            <a:r>
              <a:rPr lang="tr-TR" b="1" dirty="0" smtClean="0">
                <a:solidFill>
                  <a:schemeClr val="tx1"/>
                </a:solidFill>
                <a:latin typeface="Arial" panose="020B0604020202020204" pitchFamily="34" charset="0"/>
                <a:cs typeface="Arial" panose="020B0604020202020204" pitchFamily="34" charset="0"/>
              </a:rPr>
              <a:t> </a:t>
            </a:r>
            <a:r>
              <a:rPr lang="tr-TR" b="1" dirty="0" err="1" smtClean="0">
                <a:solidFill>
                  <a:schemeClr val="tx1"/>
                </a:solidFill>
                <a:latin typeface="Arial" panose="020B0604020202020204" pitchFamily="34" charset="0"/>
                <a:cs typeface="Arial" panose="020B0604020202020204" pitchFamily="34" charset="0"/>
              </a:rPr>
              <a:t>after</a:t>
            </a:r>
            <a:r>
              <a:rPr lang="tr-TR" b="1" dirty="0" smtClean="0">
                <a:solidFill>
                  <a:schemeClr val="tx1"/>
                </a:solidFill>
                <a:latin typeface="Arial" panose="020B0604020202020204" pitchFamily="34" charset="0"/>
                <a:cs typeface="Arial" panose="020B0604020202020204" pitchFamily="34" charset="0"/>
              </a:rPr>
              <a:t> </a:t>
            </a:r>
            <a:r>
              <a:rPr lang="tr-TR" b="1" dirty="0" err="1" smtClean="0">
                <a:solidFill>
                  <a:schemeClr val="tx1"/>
                </a:solidFill>
                <a:latin typeface="Arial" panose="020B0604020202020204" pitchFamily="34" charset="0"/>
                <a:cs typeface="Arial" panose="020B0604020202020204" pitchFamily="34" charset="0"/>
              </a:rPr>
              <a:t>submission</a:t>
            </a:r>
            <a:r>
              <a:rPr lang="tr-TR" b="1" dirty="0" smtClean="0">
                <a:solidFill>
                  <a:schemeClr val="tx1"/>
                </a:solidFill>
                <a:latin typeface="Arial" panose="020B0604020202020204" pitchFamily="34" charset="0"/>
                <a:cs typeface="Arial" panose="020B0604020202020204" pitchFamily="34" charset="0"/>
              </a:rPr>
              <a:t> of </a:t>
            </a:r>
            <a:r>
              <a:rPr lang="tr-TR" b="1" dirty="0" err="1" smtClean="0">
                <a:solidFill>
                  <a:schemeClr val="tx1"/>
                </a:solidFill>
                <a:latin typeface="Arial" panose="020B0604020202020204" pitchFamily="34" charset="0"/>
                <a:cs typeface="Arial" panose="020B0604020202020204" pitchFamily="34" charset="0"/>
              </a:rPr>
              <a:t>complaints</a:t>
            </a:r>
            <a:endParaRPr lang="tr-TR" b="1" dirty="0">
              <a:solidFill>
                <a:schemeClr val="tx1"/>
              </a:solidFill>
              <a:latin typeface="Arial" panose="020B0604020202020204" pitchFamily="34" charset="0"/>
              <a:cs typeface="Arial" panose="020B0604020202020204" pitchFamily="34" charset="0"/>
            </a:endParaRPr>
          </a:p>
          <a:p>
            <a:pPr algn="ctr"/>
            <a:endParaRPr lang="tr-TR" dirty="0">
              <a:solidFill>
                <a:schemeClr val="tx1"/>
              </a:solidFill>
              <a:latin typeface="Calibri" pitchFamily="34" charset="0"/>
            </a:endParaRPr>
          </a:p>
        </p:txBody>
      </p:sp>
      <p:sp>
        <p:nvSpPr>
          <p:cNvPr id="9" name="Dikdörtgen 8"/>
          <p:cNvSpPr/>
          <p:nvPr/>
        </p:nvSpPr>
        <p:spPr>
          <a:xfrm>
            <a:off x="755576" y="1312073"/>
            <a:ext cx="4104456" cy="18002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just"/>
            <a:endParaRPr lang="tr-TR" dirty="0" smtClean="0">
              <a:solidFill>
                <a:schemeClr val="tx1"/>
              </a:solidFill>
              <a:latin typeface="Calibri" pitchFamily="34" charset="0"/>
            </a:endParaRPr>
          </a:p>
          <a:p>
            <a:r>
              <a:rPr lang="tr-TR" sz="1600" b="1" dirty="0" err="1" smtClean="0">
                <a:solidFill>
                  <a:schemeClr val="tx1"/>
                </a:solidFill>
                <a:latin typeface="Arial" panose="020B0604020202020204" pitchFamily="34" charset="0"/>
                <a:cs typeface="Arial" panose="020B0604020202020204" pitchFamily="34" charset="0"/>
              </a:rPr>
              <a:t>Number</a:t>
            </a:r>
            <a:r>
              <a:rPr lang="tr-TR" sz="1600" b="1" dirty="0" smtClean="0">
                <a:solidFill>
                  <a:schemeClr val="tx1"/>
                </a:solidFill>
                <a:latin typeface="Arial" panose="020B0604020202020204" pitchFamily="34" charset="0"/>
                <a:cs typeface="Arial" panose="020B0604020202020204" pitchFamily="34" charset="0"/>
              </a:rPr>
              <a:t> of </a:t>
            </a:r>
            <a:r>
              <a:rPr lang="tr-TR" sz="1600" b="1" dirty="0" err="1" smtClean="0">
                <a:solidFill>
                  <a:schemeClr val="tx1"/>
                </a:solidFill>
                <a:latin typeface="Arial" panose="020B0604020202020204" pitchFamily="34" charset="0"/>
                <a:cs typeface="Arial" panose="020B0604020202020204" pitchFamily="34" charset="0"/>
              </a:rPr>
              <a:t>Advices</a:t>
            </a:r>
            <a:r>
              <a:rPr lang="tr-TR" sz="1600" b="1" dirty="0" smtClean="0">
                <a:solidFill>
                  <a:schemeClr val="tx1"/>
                </a:solidFill>
                <a:latin typeface="Arial" panose="020B0604020202020204" pitchFamily="34" charset="0"/>
                <a:cs typeface="Arial" panose="020B0604020202020204" pitchFamily="34" charset="0"/>
              </a:rPr>
              <a:t> </a:t>
            </a:r>
            <a:r>
              <a:rPr lang="tr-TR" sz="1600" b="1" dirty="0" err="1">
                <a:solidFill>
                  <a:schemeClr val="tx1"/>
                </a:solidFill>
                <a:latin typeface="Arial" panose="020B0604020202020204" pitchFamily="34" charset="0"/>
                <a:cs typeface="Arial" panose="020B0604020202020204" pitchFamily="34" charset="0"/>
              </a:rPr>
              <a:t>P</a:t>
            </a:r>
            <a:r>
              <a:rPr lang="tr-TR" sz="1600" b="1" dirty="0" err="1" smtClean="0">
                <a:solidFill>
                  <a:schemeClr val="tx1"/>
                </a:solidFill>
                <a:latin typeface="Arial" panose="020B0604020202020204" pitchFamily="34" charset="0"/>
                <a:cs typeface="Arial" panose="020B0604020202020204" pitchFamily="34" charset="0"/>
              </a:rPr>
              <a:t>rovided</a:t>
            </a:r>
            <a:r>
              <a:rPr lang="tr-TR" sz="1600" b="1" dirty="0" smtClean="0">
                <a:solidFill>
                  <a:schemeClr val="tx1"/>
                </a:solidFill>
                <a:latin typeface="Arial" panose="020B0604020202020204" pitchFamily="34" charset="0"/>
                <a:cs typeface="Arial" panose="020B0604020202020204" pitchFamily="34" charset="0"/>
              </a:rPr>
              <a:t> </a:t>
            </a:r>
            <a:r>
              <a:rPr lang="tr-TR" sz="1600" b="1" dirty="0" err="1" smtClean="0">
                <a:solidFill>
                  <a:schemeClr val="tx1"/>
                </a:solidFill>
                <a:latin typeface="Arial" panose="020B0604020202020204" pitchFamily="34" charset="0"/>
                <a:cs typeface="Arial" panose="020B0604020202020204" pitchFamily="34" charset="0"/>
              </a:rPr>
              <a:t>by</a:t>
            </a:r>
            <a:r>
              <a:rPr lang="tr-TR" sz="1600" b="1" dirty="0" smtClean="0">
                <a:solidFill>
                  <a:schemeClr val="tx1"/>
                </a:solidFill>
                <a:latin typeface="Arial" panose="020B0604020202020204" pitchFamily="34" charset="0"/>
                <a:cs typeface="Arial" panose="020B0604020202020204" pitchFamily="34" charset="0"/>
              </a:rPr>
              <a:t> </a:t>
            </a:r>
            <a:r>
              <a:rPr lang="tr-TR" sz="1600" b="1" dirty="0" err="1" smtClean="0">
                <a:solidFill>
                  <a:schemeClr val="tx1"/>
                </a:solidFill>
                <a:latin typeface="Arial" panose="020B0604020202020204" pitchFamily="34" charset="0"/>
                <a:cs typeface="Arial" panose="020B0604020202020204" pitchFamily="34" charset="0"/>
              </a:rPr>
              <a:t>the</a:t>
            </a:r>
            <a:r>
              <a:rPr lang="tr-TR" sz="1600" b="1" dirty="0" smtClean="0">
                <a:solidFill>
                  <a:schemeClr val="tx1"/>
                </a:solidFill>
                <a:latin typeface="Arial" panose="020B0604020202020204" pitchFamily="34" charset="0"/>
                <a:cs typeface="Arial" panose="020B0604020202020204" pitchFamily="34" charset="0"/>
              </a:rPr>
              <a:t> PPA</a:t>
            </a:r>
            <a:endParaRPr lang="tr-TR" sz="1600" b="1" dirty="0">
              <a:solidFill>
                <a:schemeClr val="tx1"/>
              </a:solidFill>
              <a:latin typeface="Arial" panose="020B0604020202020204" pitchFamily="34" charset="0"/>
              <a:cs typeface="Arial" panose="020B0604020202020204" pitchFamily="34" charset="0"/>
            </a:endParaRPr>
          </a:p>
          <a:p>
            <a:pPr algn="ctr"/>
            <a:endParaRPr lang="tr-TR" dirty="0">
              <a:solidFill>
                <a:schemeClr val="tx1"/>
              </a:solidFill>
              <a:latin typeface="Calibri" pitchFamily="34" charset="0"/>
            </a:endParaRPr>
          </a:p>
        </p:txBody>
      </p:sp>
      <p:sp>
        <p:nvSpPr>
          <p:cNvPr id="10" name="Dikdörtgen 9"/>
          <p:cNvSpPr/>
          <p:nvPr/>
        </p:nvSpPr>
        <p:spPr>
          <a:xfrm>
            <a:off x="6084168" y="1568811"/>
            <a:ext cx="2448272" cy="22322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tr-TR" sz="1100" dirty="0" smtClean="0">
              <a:solidFill>
                <a:schemeClr val="tx1"/>
              </a:solidFill>
            </a:endParaRPr>
          </a:p>
          <a:p>
            <a:endParaRPr lang="tr-TR" sz="1100" dirty="0">
              <a:solidFill>
                <a:schemeClr val="tx1"/>
              </a:solidFill>
            </a:endParaRPr>
          </a:p>
          <a:p>
            <a:endParaRPr lang="tr-TR" sz="1100" dirty="0" smtClean="0">
              <a:solidFill>
                <a:schemeClr val="tx1"/>
              </a:solidFill>
            </a:endParaRPr>
          </a:p>
          <a:p>
            <a:pPr algn="just"/>
            <a:endParaRPr lang="tr-TR" sz="1600" dirty="0" smtClean="0">
              <a:solidFill>
                <a:schemeClr val="tx1"/>
              </a:solidFill>
            </a:endParaRPr>
          </a:p>
          <a:p>
            <a:pPr algn="just"/>
            <a:endParaRPr lang="tr-TR" sz="1600" dirty="0">
              <a:solidFill>
                <a:schemeClr val="tx1"/>
              </a:solidFill>
            </a:endParaRPr>
          </a:p>
          <a:p>
            <a:pPr algn="just"/>
            <a:r>
              <a:rPr lang="tr-TR" sz="1600" dirty="0" err="1" smtClean="0">
                <a:solidFill>
                  <a:schemeClr val="tx1"/>
                </a:solidFill>
              </a:rPr>
              <a:t>Regulation</a:t>
            </a:r>
            <a:r>
              <a:rPr lang="tr-TR" sz="1600" dirty="0" smtClean="0">
                <a:solidFill>
                  <a:schemeClr val="tx1"/>
                </a:solidFill>
              </a:rPr>
              <a:t> </a:t>
            </a:r>
            <a:r>
              <a:rPr lang="tr-TR" sz="1600" dirty="0" err="1" smtClean="0">
                <a:solidFill>
                  <a:schemeClr val="tx1"/>
                </a:solidFill>
              </a:rPr>
              <a:t>Department</a:t>
            </a:r>
            <a:r>
              <a:rPr lang="tr-TR" sz="1600" dirty="0" smtClean="0">
                <a:solidFill>
                  <a:schemeClr val="tx1"/>
                </a:solidFill>
              </a:rPr>
              <a:t> </a:t>
            </a:r>
            <a:r>
              <a:rPr lang="tr-TR" sz="1600" dirty="0" err="1" smtClean="0">
                <a:solidFill>
                  <a:schemeClr val="tx1"/>
                </a:solidFill>
              </a:rPr>
              <a:t>attended</a:t>
            </a:r>
            <a:r>
              <a:rPr lang="tr-TR" sz="1600" dirty="0" smtClean="0">
                <a:solidFill>
                  <a:schemeClr val="tx1"/>
                </a:solidFill>
              </a:rPr>
              <a:t> 63 </a:t>
            </a:r>
            <a:r>
              <a:rPr lang="tr-TR" sz="1600" dirty="0" err="1" smtClean="0">
                <a:solidFill>
                  <a:schemeClr val="tx1"/>
                </a:solidFill>
              </a:rPr>
              <a:t>meetings</a:t>
            </a:r>
            <a:r>
              <a:rPr lang="tr-TR" sz="1600" dirty="0" smtClean="0">
                <a:solidFill>
                  <a:schemeClr val="tx1"/>
                </a:solidFill>
              </a:rPr>
              <a:t> in </a:t>
            </a:r>
            <a:r>
              <a:rPr lang="tr-TR" sz="1600" dirty="0" err="1" smtClean="0">
                <a:solidFill>
                  <a:schemeClr val="tx1"/>
                </a:solidFill>
              </a:rPr>
              <a:t>order</a:t>
            </a:r>
            <a:r>
              <a:rPr lang="tr-TR" sz="1600" dirty="0" smtClean="0">
                <a:solidFill>
                  <a:schemeClr val="tx1"/>
                </a:solidFill>
              </a:rPr>
              <a:t> </a:t>
            </a:r>
            <a:r>
              <a:rPr lang="tr-TR" sz="1600" dirty="0" err="1" smtClean="0">
                <a:solidFill>
                  <a:schemeClr val="tx1"/>
                </a:solidFill>
              </a:rPr>
              <a:t>to</a:t>
            </a:r>
            <a:r>
              <a:rPr lang="tr-TR" sz="1600" dirty="0" smtClean="0">
                <a:solidFill>
                  <a:schemeClr val="tx1"/>
                </a:solidFill>
              </a:rPr>
              <a:t> </a:t>
            </a:r>
            <a:r>
              <a:rPr lang="tr-TR" sz="1600" dirty="0" err="1" smtClean="0">
                <a:solidFill>
                  <a:schemeClr val="tx1"/>
                </a:solidFill>
              </a:rPr>
              <a:t>guide</a:t>
            </a:r>
            <a:r>
              <a:rPr lang="tr-TR" sz="1600" dirty="0" smtClean="0">
                <a:solidFill>
                  <a:schemeClr val="tx1"/>
                </a:solidFill>
              </a:rPr>
              <a:t> </a:t>
            </a:r>
            <a:r>
              <a:rPr lang="tr-TR" sz="1600" dirty="0" err="1" smtClean="0">
                <a:solidFill>
                  <a:schemeClr val="tx1"/>
                </a:solidFill>
              </a:rPr>
              <a:t>the</a:t>
            </a:r>
            <a:r>
              <a:rPr lang="tr-TR" sz="1600" dirty="0" smtClean="0">
                <a:solidFill>
                  <a:schemeClr val="tx1"/>
                </a:solidFill>
              </a:rPr>
              <a:t> </a:t>
            </a:r>
            <a:r>
              <a:rPr lang="tr-TR" sz="1600" dirty="0" err="1" smtClean="0">
                <a:solidFill>
                  <a:schemeClr val="tx1"/>
                </a:solidFill>
              </a:rPr>
              <a:t>implementation</a:t>
            </a:r>
            <a:r>
              <a:rPr lang="tr-TR" sz="1600" dirty="0" smtClean="0">
                <a:solidFill>
                  <a:schemeClr val="tx1"/>
                </a:solidFill>
              </a:rPr>
              <a:t> of </a:t>
            </a:r>
            <a:r>
              <a:rPr lang="tr-TR" sz="1600" dirty="0" err="1" smtClean="0">
                <a:solidFill>
                  <a:schemeClr val="tx1"/>
                </a:solidFill>
              </a:rPr>
              <a:t>public</a:t>
            </a:r>
            <a:r>
              <a:rPr lang="tr-TR" sz="1600" dirty="0" smtClean="0">
                <a:solidFill>
                  <a:schemeClr val="tx1"/>
                </a:solidFill>
              </a:rPr>
              <a:t> </a:t>
            </a:r>
            <a:r>
              <a:rPr lang="tr-TR" sz="1600" dirty="0" err="1" smtClean="0">
                <a:solidFill>
                  <a:schemeClr val="tx1"/>
                </a:solidFill>
              </a:rPr>
              <a:t>procurement</a:t>
            </a:r>
            <a:r>
              <a:rPr lang="tr-TR" sz="1600" dirty="0" smtClean="0">
                <a:solidFill>
                  <a:schemeClr val="tx1"/>
                </a:solidFill>
              </a:rPr>
              <a:t> </a:t>
            </a:r>
            <a:r>
              <a:rPr lang="tr-TR" sz="1600" dirty="0" err="1" smtClean="0">
                <a:solidFill>
                  <a:schemeClr val="tx1"/>
                </a:solidFill>
              </a:rPr>
              <a:t>legislation</a:t>
            </a:r>
            <a:r>
              <a:rPr lang="tr-TR" sz="1600" dirty="0" smtClean="0">
                <a:solidFill>
                  <a:schemeClr val="tx1"/>
                </a:solidFill>
              </a:rPr>
              <a:t> in 2013.</a:t>
            </a:r>
            <a:endParaRPr lang="tr-TR" sz="1600" dirty="0">
              <a:solidFill>
                <a:schemeClr val="tx1"/>
              </a:solidFill>
            </a:endParaRPr>
          </a:p>
          <a:p>
            <a:endParaRPr lang="tr-TR" sz="1100" dirty="0" smtClean="0">
              <a:solidFill>
                <a:schemeClr val="tx1"/>
              </a:solidFill>
            </a:endParaRPr>
          </a:p>
          <a:p>
            <a:pPr algn="just"/>
            <a:endParaRPr lang="tr-TR" dirty="0" smtClean="0">
              <a:solidFill>
                <a:schemeClr val="tx1"/>
              </a:solidFill>
              <a:latin typeface="Calibri" pitchFamily="34" charset="0"/>
            </a:endParaRPr>
          </a:p>
          <a:p>
            <a:pPr algn="just"/>
            <a:endParaRPr lang="tr-TR" kern="0" dirty="0">
              <a:solidFill>
                <a:schemeClr val="tx1"/>
              </a:solidFill>
              <a:latin typeface="Calibri" pitchFamily="34" charset="0"/>
            </a:endParaRPr>
          </a:p>
          <a:p>
            <a:pPr algn="just"/>
            <a:endParaRPr lang="tr-TR" dirty="0">
              <a:solidFill>
                <a:schemeClr val="tx1"/>
              </a:solidFill>
              <a:latin typeface="Calibri" pitchFamily="34" charset="0"/>
            </a:endParaRPr>
          </a:p>
          <a:p>
            <a:pPr algn="ctr"/>
            <a:endParaRPr lang="tr-TR" dirty="0">
              <a:solidFill>
                <a:schemeClr val="tx1"/>
              </a:solidFill>
              <a:latin typeface="Calibri" pitchFamily="34" charset="0"/>
            </a:endParaRPr>
          </a:p>
        </p:txBody>
      </p:sp>
    </p:spTree>
    <p:extLst>
      <p:ext uri="{BB962C8B-B14F-4D97-AF65-F5344CB8AC3E}">
        <p14:creationId xmlns:p14="http://schemas.microsoft.com/office/powerpoint/2010/main" val="2657679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0"/>
            <a:ext cx="8229600" cy="1143000"/>
          </a:xfrm>
        </p:spPr>
        <p:txBody>
          <a:bodyPr/>
          <a:lstStyle/>
          <a:p>
            <a:r>
              <a:rPr lang="tr-TR" dirty="0" err="1" smtClean="0"/>
              <a:t>Measuring</a:t>
            </a:r>
            <a:r>
              <a:rPr lang="tr-TR" dirty="0" smtClean="0"/>
              <a:t> </a:t>
            </a:r>
            <a:r>
              <a:rPr lang="tr-TR" dirty="0" err="1" smtClean="0"/>
              <a:t>Performance</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77084597"/>
              </p:ext>
            </p:extLst>
          </p:nvPr>
        </p:nvGraphicFramePr>
        <p:xfrm>
          <a:off x="0" y="1484784"/>
          <a:ext cx="4273078" cy="24048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İçerik Yer Tutucusu 3"/>
          <p:cNvGraphicFramePr>
            <a:graphicFrameLocks/>
          </p:cNvGraphicFramePr>
          <p:nvPr>
            <p:extLst>
              <p:ext uri="{D42A27DB-BD31-4B8C-83A1-F6EECF244321}">
                <p14:modId xmlns:p14="http://schemas.microsoft.com/office/powerpoint/2010/main" val="969046958"/>
              </p:ext>
            </p:extLst>
          </p:nvPr>
        </p:nvGraphicFramePr>
        <p:xfrm>
          <a:off x="4264502" y="1484785"/>
          <a:ext cx="4879498" cy="244827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6"/>
          <p:cNvSpPr/>
          <p:nvPr/>
        </p:nvSpPr>
        <p:spPr>
          <a:xfrm>
            <a:off x="2555776" y="1052736"/>
            <a:ext cx="3434605" cy="350290"/>
          </a:xfrm>
          <a:prstGeom prst="rect">
            <a:avLst/>
          </a:prstGeom>
          <a:solidFill>
            <a:srgbClr val="FF28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smtClean="0"/>
              <a:t>Macro Level</a:t>
            </a:r>
            <a:endParaRPr lang="en-US" dirty="0"/>
          </a:p>
        </p:txBody>
      </p:sp>
      <p:graphicFrame>
        <p:nvGraphicFramePr>
          <p:cNvPr id="7" name="İçerik Yer Tutucusu 3"/>
          <p:cNvGraphicFramePr>
            <a:graphicFrameLocks/>
          </p:cNvGraphicFramePr>
          <p:nvPr>
            <p:extLst>
              <p:ext uri="{D42A27DB-BD31-4B8C-83A1-F6EECF244321}">
                <p14:modId xmlns:p14="http://schemas.microsoft.com/office/powerpoint/2010/main" val="915800707"/>
              </p:ext>
            </p:extLst>
          </p:nvPr>
        </p:nvGraphicFramePr>
        <p:xfrm>
          <a:off x="395536" y="3933056"/>
          <a:ext cx="8388424" cy="24048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83373936"/>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16190</TotalTime>
  <Words>1868</Words>
  <Application>Microsoft Office PowerPoint</Application>
  <PresentationFormat>On-screen Show (4:3)</PresentationFormat>
  <Paragraphs>264</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Diseño predeterminado</vt:lpstr>
      <vt:lpstr> Public Procurement Authority  Department of International Relations  </vt:lpstr>
      <vt:lpstr>Agenda</vt:lpstr>
      <vt:lpstr>Introduction</vt:lpstr>
      <vt:lpstr>Introduction</vt:lpstr>
      <vt:lpstr>  Turkish Public Procurement System (TPPS) </vt:lpstr>
      <vt:lpstr>  Turkish Public Procurement System (TPPS) </vt:lpstr>
      <vt:lpstr>Methodology of Measuring  Performance</vt:lpstr>
      <vt:lpstr>Measuring Performance</vt:lpstr>
      <vt:lpstr>Measuring Performance</vt:lpstr>
      <vt:lpstr>E-Procurement</vt:lpstr>
      <vt:lpstr>Measuring Performance</vt:lpstr>
      <vt:lpstr>Measuring Performance</vt:lpstr>
      <vt:lpstr>          Business Intelligence</vt:lpstr>
      <vt:lpstr>          Business Intelligence</vt:lpstr>
      <vt:lpstr>Measuring Performance</vt:lpstr>
      <vt:lpstr>Measuring Performance</vt:lpstr>
      <vt:lpstr>Measuring Performance</vt:lpstr>
      <vt:lpstr>Measuring Performance</vt:lpstr>
      <vt:lpstr>Measuring Performance</vt:lpstr>
      <vt:lpstr>Measuring Performance</vt:lpstr>
      <vt:lpstr>Measuring Performance</vt:lpstr>
      <vt:lpstr>     Measuring Performance</vt:lpstr>
      <vt:lpstr>     Overall</vt:lpstr>
      <vt:lpstr>Challenges</vt:lpstr>
      <vt:lpstr>          How to Deal With Challenges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Hulya Bayramoglu</cp:lastModifiedBy>
  <cp:revision>1593</cp:revision>
  <cp:lastPrinted>2014-04-15T09:21:05Z</cp:lastPrinted>
  <dcterms:created xsi:type="dcterms:W3CDTF">2010-05-23T14:28:12Z</dcterms:created>
  <dcterms:modified xsi:type="dcterms:W3CDTF">2014-05-06T12:40:25Z</dcterms:modified>
</cp:coreProperties>
</file>